
<file path=[Content_Types].xml><?xml version="1.0" encoding="utf-8"?>
<Types xmlns="http://schemas.openxmlformats.org/package/2006/content-types">
  <Default Extension="png" ContentType="image/png"/>
  <Default Extension="jpeg" ContentType="image/jpeg"/>
  <Default Extension="mov" ContentType="video/quicktime"/>
  <Default Extension="emf" ContentType="image/x-emf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2"/>
  </p:notesMasterIdLst>
  <p:sldIdLst>
    <p:sldId id="256" r:id="rId2"/>
    <p:sldId id="362" r:id="rId3"/>
    <p:sldId id="319" r:id="rId4"/>
    <p:sldId id="387" r:id="rId5"/>
    <p:sldId id="388" r:id="rId6"/>
    <p:sldId id="326" r:id="rId7"/>
    <p:sldId id="389" r:id="rId8"/>
    <p:sldId id="369" r:id="rId9"/>
    <p:sldId id="379" r:id="rId10"/>
    <p:sldId id="382" r:id="rId11"/>
    <p:sldId id="381" r:id="rId12"/>
    <p:sldId id="383" r:id="rId13"/>
    <p:sldId id="380" r:id="rId14"/>
    <p:sldId id="390" r:id="rId15"/>
    <p:sldId id="261" r:id="rId16"/>
    <p:sldId id="266" r:id="rId17"/>
    <p:sldId id="257" r:id="rId18"/>
    <p:sldId id="268" r:id="rId19"/>
    <p:sldId id="260" r:id="rId20"/>
    <p:sldId id="269" r:id="rId21"/>
    <p:sldId id="275" r:id="rId22"/>
    <p:sldId id="276" r:id="rId23"/>
    <p:sldId id="270" r:id="rId24"/>
    <p:sldId id="271" r:id="rId25"/>
    <p:sldId id="272" r:id="rId26"/>
    <p:sldId id="273" r:id="rId27"/>
    <p:sldId id="408" r:id="rId28"/>
    <p:sldId id="310" r:id="rId29"/>
    <p:sldId id="386" r:id="rId30"/>
    <p:sldId id="391" r:id="rId31"/>
    <p:sldId id="392" r:id="rId32"/>
    <p:sldId id="375" r:id="rId33"/>
    <p:sldId id="339" r:id="rId34"/>
    <p:sldId id="376" r:id="rId35"/>
    <p:sldId id="340" r:id="rId36"/>
    <p:sldId id="393" r:id="rId37"/>
    <p:sldId id="394" r:id="rId38"/>
    <p:sldId id="395" r:id="rId39"/>
    <p:sldId id="396" r:id="rId40"/>
    <p:sldId id="397" r:id="rId41"/>
    <p:sldId id="398" r:id="rId42"/>
    <p:sldId id="399" r:id="rId43"/>
    <p:sldId id="348" r:id="rId44"/>
    <p:sldId id="400" r:id="rId45"/>
    <p:sldId id="402" r:id="rId46"/>
    <p:sldId id="401" r:id="rId47"/>
    <p:sldId id="329" r:id="rId48"/>
    <p:sldId id="331" r:id="rId49"/>
    <p:sldId id="330" r:id="rId50"/>
    <p:sldId id="351" r:id="rId51"/>
    <p:sldId id="352" r:id="rId52"/>
    <p:sldId id="354" r:id="rId53"/>
    <p:sldId id="355" r:id="rId54"/>
    <p:sldId id="356" r:id="rId55"/>
    <p:sldId id="277" r:id="rId56"/>
    <p:sldId id="308" r:id="rId57"/>
    <p:sldId id="357" r:id="rId58"/>
    <p:sldId id="404" r:id="rId59"/>
    <p:sldId id="287" r:id="rId60"/>
    <p:sldId id="403" r:id="rId6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D75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38"/>
    <p:restoredTop sz="94668"/>
  </p:normalViewPr>
  <p:slideViewPr>
    <p:cSldViewPr snapToGrid="0">
      <p:cViewPr varScale="1">
        <p:scale>
          <a:sx n="118" d="100"/>
          <a:sy n="118" d="100"/>
        </p:scale>
        <p:origin x="248" y="4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5F7DA9-28E6-C144-A1DE-4DC85E046420}" type="datetimeFigureOut">
              <a:rPr lang="en-US" smtClean="0"/>
              <a:t>7/24/18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A6AD90-C528-3C48-A855-2478AE47F3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1013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D6147A-F0FA-994F-B592-478B024C577C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0149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SS 2018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6A964-B840-4B3E-AA34-E2AE0B860A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95657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SS 2018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6A964-B840-4B3E-AA34-E2AE0B860A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26931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SS 2018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6A964-B840-4B3E-AA34-E2AE0B860A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27667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647700"/>
            <a:ext cx="10515600" cy="876300"/>
          </a:xfrm>
        </p:spPr>
        <p:txBody>
          <a:bodyPr>
            <a:normAutofit/>
          </a:bodyPr>
          <a:lstStyle>
            <a:lvl1pPr>
              <a:defRPr sz="4200" b="1">
                <a:solidFill>
                  <a:schemeClr val="accent1">
                    <a:lumMod val="75000"/>
                  </a:schemeClr>
                </a:solidFill>
                <a:latin typeface="Calibri "/>
              </a:defRPr>
            </a:lvl1pPr>
          </a:lstStyle>
          <a:p>
            <a:r>
              <a:rPr lang="en-GB" dirty="0"/>
              <a:t>Title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63700"/>
            <a:ext cx="10515600" cy="4351338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SS 2018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00"/>
            </a:lvl1pPr>
          </a:lstStyle>
          <a:p>
            <a:r>
              <a:rPr lang="en-GB" dirty="0" err="1"/>
              <a:t>Prof.</a:t>
            </a:r>
            <a:r>
              <a:rPr lang="en-GB" dirty="0"/>
              <a:t> Dr.-</a:t>
            </a:r>
            <a:r>
              <a:rPr lang="en-GB" dirty="0" err="1"/>
              <a:t>Ing</a:t>
            </a:r>
            <a:r>
              <a:rPr lang="en-GB" dirty="0"/>
              <a:t>. </a:t>
            </a:r>
            <a:r>
              <a:rPr lang="en-GB" dirty="0" err="1"/>
              <a:t>habil</a:t>
            </a:r>
            <a:r>
              <a:rPr lang="en-GB" dirty="0"/>
              <a:t>. </a:t>
            </a:r>
            <a:r>
              <a:rPr lang="en-GB" dirty="0" err="1"/>
              <a:t>Alois</a:t>
            </a:r>
            <a:r>
              <a:rPr lang="en-GB" dirty="0"/>
              <a:t> Christian Knoll</a:t>
            </a:r>
          </a:p>
        </p:txBody>
      </p:sp>
      <p:sp>
        <p:nvSpPr>
          <p:cNvPr id="7" name="Title 1"/>
          <p:cNvSpPr txBox="1">
            <a:spLocks/>
          </p:cNvSpPr>
          <p:nvPr userDrawn="1"/>
        </p:nvSpPr>
        <p:spPr>
          <a:xfrm>
            <a:off x="733425" y="178594"/>
            <a:ext cx="10058400" cy="3294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kern="1200">
                <a:solidFill>
                  <a:schemeClr val="bg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dirty="0"/>
              <a:t>Chair of Robotics, Artificial Intelligence and Embedded Systems</a:t>
            </a:r>
            <a:endParaRPr lang="en-GB" sz="1200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0565" y="228917"/>
            <a:ext cx="885392" cy="2984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8637" y="164940"/>
            <a:ext cx="384175" cy="42259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4960" y="16571"/>
            <a:ext cx="719329" cy="71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5445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SS 2018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6A964-B840-4B3E-AA34-E2AE0B860A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16535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SS 2018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6A964-B840-4B3E-AA34-E2AE0B860A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91627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SS 2018</a:t>
            </a:r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6A964-B840-4B3E-AA34-E2AE0B860A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60639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SS 2018</a:t>
            </a:r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6A964-B840-4B3E-AA34-E2AE0B860A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13419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SS 2018</a:t>
            </a:r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6A964-B840-4B3E-AA34-E2AE0B860A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55387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SS 2018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6A964-B840-4B3E-AA34-E2AE0B860A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4423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SS 2018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6A964-B840-4B3E-AA34-E2AE0B860A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4357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SS 2018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26A964-B840-4B3E-AA34-E2AE0B860A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05300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mailto:rene.filip@tum.de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tif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26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25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24.tiff"/><Relationship Id="rId5" Type="http://schemas.openxmlformats.org/officeDocument/2006/relationships/image" Target="../media/image31.png"/><Relationship Id="rId10" Type="http://schemas.openxmlformats.org/officeDocument/2006/relationships/image" Target="../media/image23.tiff"/><Relationship Id="rId4" Type="http://schemas.openxmlformats.org/officeDocument/2006/relationships/image" Target="../media/image30.png"/><Relationship Id="rId9" Type="http://schemas.openxmlformats.org/officeDocument/2006/relationships/image" Target="../media/image22.tiff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5" Type="http://schemas.openxmlformats.org/officeDocument/2006/relationships/image" Target="../media/image41.pn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6.png"/><Relationship Id="rId3" Type="http://schemas.openxmlformats.org/officeDocument/2006/relationships/image" Target="../media/image36.png"/><Relationship Id="rId7" Type="http://schemas.openxmlformats.org/officeDocument/2006/relationships/image" Target="../media/image50.png"/><Relationship Id="rId12" Type="http://schemas.openxmlformats.org/officeDocument/2006/relationships/image" Target="../media/image55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11" Type="http://schemas.openxmlformats.org/officeDocument/2006/relationships/image" Target="../media/image54.png"/><Relationship Id="rId5" Type="http://schemas.openxmlformats.org/officeDocument/2006/relationships/image" Target="../media/image48.png"/><Relationship Id="rId10" Type="http://schemas.openxmlformats.org/officeDocument/2006/relationships/image" Target="../media/image53.png"/><Relationship Id="rId4" Type="http://schemas.openxmlformats.org/officeDocument/2006/relationships/image" Target="../media/image37.png"/><Relationship Id="rId9" Type="http://schemas.openxmlformats.org/officeDocument/2006/relationships/image" Target="../media/image5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tiff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tiff"/><Relationship Id="rId2" Type="http://schemas.openxmlformats.org/officeDocument/2006/relationships/image" Target="../media/image70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tiff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76.tiff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tiff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Shape 2"/>
          <p:cNvSpPr txBox="1"/>
          <p:nvPr/>
        </p:nvSpPr>
        <p:spPr>
          <a:xfrm>
            <a:off x="371520" y="1563840"/>
            <a:ext cx="11448720" cy="40248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lnSpc>
                <a:spcPct val="100000"/>
              </a:lnSpc>
              <a:spcBef>
                <a:spcPts val="1001"/>
              </a:spcBef>
            </a:pPr>
            <a:r>
              <a:rPr lang="en-US" sz="2400" b="1" strike="noStrike" spc="-1" dirty="0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Seminar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" name="TextShape 5"/>
          <p:cNvSpPr txBox="1"/>
          <p:nvPr/>
        </p:nvSpPr>
        <p:spPr>
          <a:xfrm>
            <a:off x="371520" y="3826800"/>
            <a:ext cx="11448720" cy="193104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lnSpc>
                <a:spcPct val="100000"/>
              </a:lnSpc>
              <a:spcBef>
                <a:spcPts val="601"/>
              </a:spcBef>
            </a:pPr>
            <a:r>
              <a:rPr lang="en-US" sz="2200" b="1" spc="-1" dirty="0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Amin				René Filip</a:t>
            </a:r>
            <a:endParaRPr lang="en-US" sz="2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spcBef>
                <a:spcPts val="601"/>
              </a:spcBef>
            </a:pPr>
            <a:r>
              <a:rPr lang="en-US" b="1" u="sng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hlinkClick r:id="rId2"/>
              </a:rPr>
              <a:t>deine.email@tum.de </a:t>
            </a:r>
            <a:r>
              <a:rPr lang="en-US" b="1" spc="-1" dirty="0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	</a:t>
            </a:r>
            <a:r>
              <a:rPr lang="en-US" b="1" u="sng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hlinkClick r:id="rId2"/>
              </a:rPr>
              <a:t>rene.filip@tum.de</a:t>
            </a:r>
            <a:endParaRPr lang="en-US" b="1" spc="-1" dirty="0">
              <a:solidFill>
                <a:srgbClr val="80808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" name="TextShape 4"/>
          <p:cNvSpPr txBox="1"/>
          <p:nvPr/>
        </p:nvSpPr>
        <p:spPr>
          <a:xfrm>
            <a:off x="371520" y="5950440"/>
            <a:ext cx="11448720" cy="4680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lnSpc>
                <a:spcPct val="100000"/>
              </a:lnSpc>
              <a:spcBef>
                <a:spcPts val="1001"/>
              </a:spcBef>
            </a:pPr>
            <a:r>
              <a:rPr lang="en-US" sz="1800" b="1" strike="noStrike" spc="-1" dirty="0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SS 2018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" name="TextShape 1"/>
          <p:cNvSpPr txBox="1"/>
          <p:nvPr/>
        </p:nvSpPr>
        <p:spPr>
          <a:xfrm>
            <a:off x="371520" y="2560320"/>
            <a:ext cx="11448720" cy="107388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r>
              <a:rPr lang="en-US" sz="4500" b="1" spc="-1" dirty="0">
                <a:solidFill>
                  <a:srgbClr val="0065BD"/>
                </a:solidFill>
                <a:uFill>
                  <a:solidFill>
                    <a:srgbClr val="FFFFFF"/>
                  </a:solidFill>
                </a:uFill>
              </a:rPr>
              <a:t>Formal Verification of RL-based Approaches</a:t>
            </a:r>
            <a:endParaRPr lang="en-US" sz="45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685" y="333756"/>
            <a:ext cx="1166364" cy="116636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9800" y="333756"/>
            <a:ext cx="2133600" cy="71919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4125" y="564912"/>
            <a:ext cx="612775" cy="674052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9C5AC5A-25BA-9E4D-8126-CC2D434012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A9D7CCD-169D-FA43-BE77-3F7F1CDF2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/>
              <a:t>Prof. Dr.-Ing. habil. Alois Christian Knoll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41645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77167B-2019-5844-A158-BBC9F0CAE5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Policy Verification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E21E325F-A82A-AA40-9DE0-2A917F66A0E4}"/>
              </a:ext>
            </a:extLst>
          </p:cNvPr>
          <p:cNvGrpSpPr/>
          <p:nvPr/>
        </p:nvGrpSpPr>
        <p:grpSpPr>
          <a:xfrm>
            <a:off x="366030" y="1864085"/>
            <a:ext cx="11459939" cy="1894893"/>
            <a:chOff x="427261" y="1795620"/>
            <a:chExt cx="11459939" cy="1894893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21D1484F-EA4C-B542-9C80-4509A4BCA7F7}"/>
                </a:ext>
              </a:extLst>
            </p:cNvPr>
            <p:cNvGrpSpPr/>
            <p:nvPr/>
          </p:nvGrpSpPr>
          <p:grpSpPr>
            <a:xfrm>
              <a:off x="427261" y="2127844"/>
              <a:ext cx="9041903" cy="1092664"/>
              <a:chOff x="1534236" y="2442526"/>
              <a:chExt cx="9041903" cy="1092664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77FDB935-A11D-6049-BD95-D10CFB2C9A93}"/>
                  </a:ext>
                </a:extLst>
              </p:cNvPr>
              <p:cNvSpPr/>
              <p:nvPr/>
            </p:nvSpPr>
            <p:spPr>
              <a:xfrm>
                <a:off x="5087993" y="2442526"/>
                <a:ext cx="1605578" cy="109266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600" dirty="0"/>
                  <a:t>RL</a:t>
                </a: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6FBEFBF-F2A2-004E-A496-C82E0D6A36E1}"/>
                  </a:ext>
                </a:extLst>
              </p:cNvPr>
              <p:cNvSpPr txBox="1"/>
              <p:nvPr/>
            </p:nvSpPr>
            <p:spPr>
              <a:xfrm>
                <a:off x="1534236" y="2450249"/>
                <a:ext cx="2734429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dirty="0"/>
                  <a:t>Environment,</a:t>
                </a:r>
              </a:p>
              <a:p>
                <a:pPr algn="ctr"/>
                <a:r>
                  <a:rPr lang="en-US" sz="3200" dirty="0"/>
                  <a:t>partial MDP</a:t>
                </a: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E45F0AD-225B-684E-ABBE-5890EEF930C5}"/>
                  </a:ext>
                </a:extLst>
              </p:cNvPr>
              <p:cNvSpPr txBox="1"/>
              <p:nvPr/>
            </p:nvSpPr>
            <p:spPr>
              <a:xfrm>
                <a:off x="7633616" y="2696469"/>
                <a:ext cx="2942523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/>
                  <a:t>Optimized Policy</a:t>
                </a:r>
              </a:p>
            </p:txBody>
          </p:sp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9C4FFF82-6347-2F48-AA14-8ECD7A9427B0}"/>
                  </a:ext>
                </a:extLst>
              </p:cNvPr>
              <p:cNvCxnSpPr>
                <a:cxnSpLocks/>
                <a:stCxn id="6" idx="3"/>
                <a:endCxn id="5" idx="1"/>
              </p:cNvCxnSpPr>
              <p:nvPr/>
            </p:nvCxnSpPr>
            <p:spPr>
              <a:xfrm>
                <a:off x="4268665" y="2988858"/>
                <a:ext cx="819328" cy="0"/>
              </a:xfrm>
              <a:prstGeom prst="straightConnector1">
                <a:avLst/>
              </a:prstGeom>
              <a:ln w="4445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22C8BBFD-2112-264A-A74B-B0D1F259390A}"/>
                  </a:ext>
                </a:extLst>
              </p:cNvPr>
              <p:cNvCxnSpPr>
                <a:cxnSpLocks/>
                <a:stCxn id="5" idx="3"/>
                <a:endCxn id="7" idx="1"/>
              </p:cNvCxnSpPr>
              <p:nvPr/>
            </p:nvCxnSpPr>
            <p:spPr>
              <a:xfrm flipV="1">
                <a:off x="6693571" y="2988857"/>
                <a:ext cx="940045" cy="1"/>
              </a:xfrm>
              <a:prstGeom prst="straightConnector1">
                <a:avLst/>
              </a:prstGeom>
              <a:ln w="444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25561D6-CDD0-3A44-BBB4-62C46EA5CC8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787580" y="2101231"/>
              <a:ext cx="1566220" cy="1145886"/>
              <a:chOff x="4378841" y="2477386"/>
              <a:chExt cx="3182682" cy="2328530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6F641EB4-8B2A-124A-B4AD-C892E6F68761}"/>
                  </a:ext>
                </a:extLst>
              </p:cNvPr>
              <p:cNvGrpSpPr/>
              <p:nvPr/>
            </p:nvGrpSpPr>
            <p:grpSpPr>
              <a:xfrm>
                <a:off x="5784112" y="2477386"/>
                <a:ext cx="372140" cy="2328530"/>
                <a:chOff x="5784112" y="2477386"/>
                <a:chExt cx="372140" cy="2328530"/>
              </a:xfrm>
              <a:solidFill>
                <a:schemeClr val="tx1"/>
              </a:solidFill>
            </p:grpSpPr>
            <p:sp>
              <p:nvSpPr>
                <p:cNvPr id="39" name="Oval 38">
                  <a:extLst>
                    <a:ext uri="{FF2B5EF4-FFF2-40B4-BE49-F238E27FC236}">
                      <a16:creationId xmlns:a16="http://schemas.microsoft.com/office/drawing/2014/main" id="{AF59C78A-669E-BD42-94C1-A86D2C375E6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784112" y="2477386"/>
                  <a:ext cx="372140" cy="372140"/>
                </a:xfrm>
                <a:prstGeom prst="ellipse">
                  <a:avLst/>
                </a:prstGeom>
                <a:grp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0" name="Oval 39">
                  <a:extLst>
                    <a:ext uri="{FF2B5EF4-FFF2-40B4-BE49-F238E27FC236}">
                      <a16:creationId xmlns:a16="http://schemas.microsoft.com/office/drawing/2014/main" id="{5080AE3D-AB2C-6A43-9AF8-14A5873DA68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784112" y="3129516"/>
                  <a:ext cx="372140" cy="372140"/>
                </a:xfrm>
                <a:prstGeom prst="ellipse">
                  <a:avLst/>
                </a:prstGeom>
                <a:grp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1" name="Oval 40">
                  <a:extLst>
                    <a:ext uri="{FF2B5EF4-FFF2-40B4-BE49-F238E27FC236}">
                      <a16:creationId xmlns:a16="http://schemas.microsoft.com/office/drawing/2014/main" id="{7AADBD5A-952C-E74B-9B2A-8A2B8857936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784112" y="3781646"/>
                  <a:ext cx="372140" cy="372140"/>
                </a:xfrm>
                <a:prstGeom prst="ellipse">
                  <a:avLst/>
                </a:prstGeom>
                <a:grp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2" name="Oval 41">
                  <a:extLst>
                    <a:ext uri="{FF2B5EF4-FFF2-40B4-BE49-F238E27FC236}">
                      <a16:creationId xmlns:a16="http://schemas.microsoft.com/office/drawing/2014/main" id="{130F2448-8CA4-1A46-A144-1F6174359DB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784112" y="4433776"/>
                  <a:ext cx="372140" cy="372140"/>
                </a:xfrm>
                <a:prstGeom prst="ellipse">
                  <a:avLst/>
                </a:prstGeom>
                <a:grp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173109FA-9A6C-7946-9D37-796994482376}"/>
                  </a:ext>
                </a:extLst>
              </p:cNvPr>
              <p:cNvGrpSpPr/>
              <p:nvPr/>
            </p:nvGrpSpPr>
            <p:grpSpPr>
              <a:xfrm>
                <a:off x="4378841" y="2849526"/>
                <a:ext cx="372140" cy="1676400"/>
                <a:chOff x="3747976" y="3019646"/>
                <a:chExt cx="372140" cy="1676400"/>
              </a:xfrm>
              <a:solidFill>
                <a:schemeClr val="tx1"/>
              </a:solidFill>
            </p:grpSpPr>
            <p:sp>
              <p:nvSpPr>
                <p:cNvPr id="36" name="Oval 35">
                  <a:extLst>
                    <a:ext uri="{FF2B5EF4-FFF2-40B4-BE49-F238E27FC236}">
                      <a16:creationId xmlns:a16="http://schemas.microsoft.com/office/drawing/2014/main" id="{48E1EE2D-7A25-A54E-9741-07324F27288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747976" y="3019646"/>
                  <a:ext cx="372140" cy="372140"/>
                </a:xfrm>
                <a:prstGeom prst="ellipse">
                  <a:avLst/>
                </a:prstGeom>
                <a:grp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" name="Oval 36">
                  <a:extLst>
                    <a:ext uri="{FF2B5EF4-FFF2-40B4-BE49-F238E27FC236}">
                      <a16:creationId xmlns:a16="http://schemas.microsoft.com/office/drawing/2014/main" id="{B5504355-80AF-4E4D-84E5-E9CA4DC8068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747976" y="3671776"/>
                  <a:ext cx="372140" cy="372140"/>
                </a:xfrm>
                <a:prstGeom prst="ellipse">
                  <a:avLst/>
                </a:prstGeom>
                <a:grp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" name="Oval 37">
                  <a:extLst>
                    <a:ext uri="{FF2B5EF4-FFF2-40B4-BE49-F238E27FC236}">
                      <a16:creationId xmlns:a16="http://schemas.microsoft.com/office/drawing/2014/main" id="{9BF8DF24-371A-2D44-94BF-491F591CEA2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747976" y="4323906"/>
                  <a:ext cx="372140" cy="372140"/>
                </a:xfrm>
                <a:prstGeom prst="ellipse">
                  <a:avLst/>
                </a:prstGeom>
                <a:grp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D2C13E89-C8C7-2A4A-9156-44AA5035253A}"/>
                  </a:ext>
                </a:extLst>
              </p:cNvPr>
              <p:cNvGrpSpPr/>
              <p:nvPr/>
            </p:nvGrpSpPr>
            <p:grpSpPr>
              <a:xfrm>
                <a:off x="7189383" y="3175591"/>
                <a:ext cx="372140" cy="1024270"/>
                <a:chOff x="7542029" y="3129516"/>
                <a:chExt cx="372140" cy="1024270"/>
              </a:xfrm>
              <a:solidFill>
                <a:schemeClr val="tx1"/>
              </a:solidFill>
            </p:grpSpPr>
            <p:sp>
              <p:nvSpPr>
                <p:cNvPr id="34" name="Oval 33">
                  <a:extLst>
                    <a:ext uri="{FF2B5EF4-FFF2-40B4-BE49-F238E27FC236}">
                      <a16:creationId xmlns:a16="http://schemas.microsoft.com/office/drawing/2014/main" id="{2CE9D523-6716-8247-9168-57509CC10FA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542029" y="3129516"/>
                  <a:ext cx="372140" cy="372140"/>
                </a:xfrm>
                <a:prstGeom prst="ellipse">
                  <a:avLst/>
                </a:prstGeom>
                <a:grp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" name="Oval 34">
                  <a:extLst>
                    <a:ext uri="{FF2B5EF4-FFF2-40B4-BE49-F238E27FC236}">
                      <a16:creationId xmlns:a16="http://schemas.microsoft.com/office/drawing/2014/main" id="{5BAA976F-0B28-8241-A1E3-F3FC088C6FE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542029" y="3781646"/>
                  <a:ext cx="372140" cy="372140"/>
                </a:xfrm>
                <a:prstGeom prst="ellipse">
                  <a:avLst/>
                </a:prstGeom>
                <a:grp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6D52B487-7D04-F249-B2B9-DCBA6BF59E16}"/>
                  </a:ext>
                </a:extLst>
              </p:cNvPr>
              <p:cNvCxnSpPr>
                <a:stCxn id="36" idx="6"/>
                <a:endCxn id="39" idx="2"/>
              </p:cNvCxnSpPr>
              <p:nvPr/>
            </p:nvCxnSpPr>
            <p:spPr>
              <a:xfrm flipV="1">
                <a:off x="4750981" y="2663456"/>
                <a:ext cx="1033131" cy="37214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B5D7D0CD-31E1-5B49-A107-ACC06A28F2FF}"/>
                  </a:ext>
                </a:extLst>
              </p:cNvPr>
              <p:cNvCxnSpPr>
                <a:stCxn id="36" idx="6"/>
                <a:endCxn id="40" idx="2"/>
              </p:cNvCxnSpPr>
              <p:nvPr/>
            </p:nvCxnSpPr>
            <p:spPr>
              <a:xfrm>
                <a:off x="4750981" y="3035596"/>
                <a:ext cx="1033131" cy="27999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1762063D-EB50-F44D-A51A-4A486DA1F5AE}"/>
                  </a:ext>
                </a:extLst>
              </p:cNvPr>
              <p:cNvCxnSpPr>
                <a:stCxn id="36" idx="6"/>
                <a:endCxn id="41" idx="2"/>
              </p:cNvCxnSpPr>
              <p:nvPr/>
            </p:nvCxnSpPr>
            <p:spPr>
              <a:xfrm>
                <a:off x="4750981" y="3035596"/>
                <a:ext cx="1033131" cy="93212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72551F7F-FE84-0245-B98E-8DB48D876714}"/>
                  </a:ext>
                </a:extLst>
              </p:cNvPr>
              <p:cNvCxnSpPr>
                <a:cxnSpLocks/>
                <a:stCxn id="36" idx="6"/>
                <a:endCxn id="42" idx="2"/>
              </p:cNvCxnSpPr>
              <p:nvPr/>
            </p:nvCxnSpPr>
            <p:spPr>
              <a:xfrm>
                <a:off x="4750981" y="3035596"/>
                <a:ext cx="1033131" cy="158425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FAD9B37F-7424-164A-B0CF-42FECC793B57}"/>
                  </a:ext>
                </a:extLst>
              </p:cNvPr>
              <p:cNvCxnSpPr>
                <a:cxnSpLocks/>
                <a:stCxn id="39" idx="6"/>
                <a:endCxn id="34" idx="2"/>
              </p:cNvCxnSpPr>
              <p:nvPr/>
            </p:nvCxnSpPr>
            <p:spPr>
              <a:xfrm>
                <a:off x="6156252" y="2663456"/>
                <a:ext cx="1033131" cy="69820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5B02A05D-BE69-BC42-AA3F-F25D19E933C3}"/>
                  </a:ext>
                </a:extLst>
              </p:cNvPr>
              <p:cNvCxnSpPr>
                <a:cxnSpLocks/>
                <a:stCxn id="39" idx="6"/>
                <a:endCxn id="35" idx="2"/>
              </p:cNvCxnSpPr>
              <p:nvPr/>
            </p:nvCxnSpPr>
            <p:spPr>
              <a:xfrm>
                <a:off x="6156252" y="2663456"/>
                <a:ext cx="1033131" cy="135033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E00E1D53-1FBD-E749-B279-73DB771B7987}"/>
                  </a:ext>
                </a:extLst>
              </p:cNvPr>
              <p:cNvCxnSpPr>
                <a:cxnSpLocks/>
                <a:stCxn id="38" idx="6"/>
                <a:endCxn id="42" idx="2"/>
              </p:cNvCxnSpPr>
              <p:nvPr/>
            </p:nvCxnSpPr>
            <p:spPr>
              <a:xfrm>
                <a:off x="4750981" y="4339856"/>
                <a:ext cx="1033131" cy="27999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3A08B581-E41D-984C-97AF-3AF5AFA01882}"/>
                  </a:ext>
                </a:extLst>
              </p:cNvPr>
              <p:cNvCxnSpPr>
                <a:cxnSpLocks/>
                <a:stCxn id="38" idx="6"/>
                <a:endCxn id="41" idx="2"/>
              </p:cNvCxnSpPr>
              <p:nvPr/>
            </p:nvCxnSpPr>
            <p:spPr>
              <a:xfrm flipV="1">
                <a:off x="4750981" y="3967716"/>
                <a:ext cx="1033131" cy="37214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83F1CF36-E080-1546-BA2A-C08214BE5306}"/>
                  </a:ext>
                </a:extLst>
              </p:cNvPr>
              <p:cNvCxnSpPr>
                <a:cxnSpLocks/>
                <a:stCxn id="38" idx="6"/>
                <a:endCxn id="40" idx="2"/>
              </p:cNvCxnSpPr>
              <p:nvPr/>
            </p:nvCxnSpPr>
            <p:spPr>
              <a:xfrm flipV="1">
                <a:off x="4750981" y="3315586"/>
                <a:ext cx="1033131" cy="102427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409E16E1-3307-A74F-B885-E23330EA64FC}"/>
                  </a:ext>
                </a:extLst>
              </p:cNvPr>
              <p:cNvCxnSpPr>
                <a:cxnSpLocks/>
                <a:stCxn id="38" idx="6"/>
                <a:endCxn id="39" idx="2"/>
              </p:cNvCxnSpPr>
              <p:nvPr/>
            </p:nvCxnSpPr>
            <p:spPr>
              <a:xfrm flipV="1">
                <a:off x="4750981" y="2663456"/>
                <a:ext cx="1033131" cy="167640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7EDF535A-A6FA-EC4C-9DE0-4B44A79E2B17}"/>
                  </a:ext>
                </a:extLst>
              </p:cNvPr>
              <p:cNvCxnSpPr>
                <a:cxnSpLocks/>
                <a:stCxn id="42" idx="6"/>
                <a:endCxn id="35" idx="2"/>
              </p:cNvCxnSpPr>
              <p:nvPr/>
            </p:nvCxnSpPr>
            <p:spPr>
              <a:xfrm flipV="1">
                <a:off x="6156252" y="4013791"/>
                <a:ext cx="1033131" cy="60605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3B08589F-3B0D-1541-9FE9-452DD6283734}"/>
                  </a:ext>
                </a:extLst>
              </p:cNvPr>
              <p:cNvCxnSpPr>
                <a:cxnSpLocks/>
                <a:stCxn id="42" idx="6"/>
                <a:endCxn id="34" idx="2"/>
              </p:cNvCxnSpPr>
              <p:nvPr/>
            </p:nvCxnSpPr>
            <p:spPr>
              <a:xfrm flipV="1">
                <a:off x="6156252" y="3361661"/>
                <a:ext cx="1033131" cy="125818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3A3B87D0-BF2D-FF49-BA25-F60375DB9C55}"/>
                  </a:ext>
                </a:extLst>
              </p:cNvPr>
              <p:cNvCxnSpPr>
                <a:cxnSpLocks/>
                <a:stCxn id="37" idx="6"/>
                <a:endCxn id="39" idx="2"/>
              </p:cNvCxnSpPr>
              <p:nvPr/>
            </p:nvCxnSpPr>
            <p:spPr>
              <a:xfrm flipV="1">
                <a:off x="4750981" y="2663456"/>
                <a:ext cx="1033131" cy="102427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8A7DC6C2-2E95-8E46-A8FB-8A6D4A176EB4}"/>
                  </a:ext>
                </a:extLst>
              </p:cNvPr>
              <p:cNvCxnSpPr>
                <a:cxnSpLocks/>
                <a:stCxn id="37" idx="6"/>
                <a:endCxn id="40" idx="2"/>
              </p:cNvCxnSpPr>
              <p:nvPr/>
            </p:nvCxnSpPr>
            <p:spPr>
              <a:xfrm flipV="1">
                <a:off x="4750981" y="3315586"/>
                <a:ext cx="1033131" cy="37214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A074F33E-49CA-6A4E-ABD7-330106B6876D}"/>
                  </a:ext>
                </a:extLst>
              </p:cNvPr>
              <p:cNvCxnSpPr>
                <a:cxnSpLocks/>
                <a:stCxn id="37" idx="6"/>
                <a:endCxn id="41" idx="2"/>
              </p:cNvCxnSpPr>
              <p:nvPr/>
            </p:nvCxnSpPr>
            <p:spPr>
              <a:xfrm>
                <a:off x="4750981" y="3687726"/>
                <a:ext cx="1033131" cy="27999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A04D8615-F760-5045-8680-995E9C15A3DE}"/>
                  </a:ext>
                </a:extLst>
              </p:cNvPr>
              <p:cNvCxnSpPr>
                <a:cxnSpLocks/>
                <a:endCxn id="42" idx="2"/>
              </p:cNvCxnSpPr>
              <p:nvPr/>
            </p:nvCxnSpPr>
            <p:spPr>
              <a:xfrm>
                <a:off x="4750981" y="3687726"/>
                <a:ext cx="1033131" cy="93212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3AC385C0-7226-DC4D-A25C-6383198CB48B}"/>
                  </a:ext>
                </a:extLst>
              </p:cNvPr>
              <p:cNvCxnSpPr>
                <a:cxnSpLocks/>
                <a:stCxn id="40" idx="6"/>
                <a:endCxn id="34" idx="2"/>
              </p:cNvCxnSpPr>
              <p:nvPr/>
            </p:nvCxnSpPr>
            <p:spPr>
              <a:xfrm>
                <a:off x="6156252" y="3315586"/>
                <a:ext cx="1033131" cy="4607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1E603D1E-92CD-F54D-8663-DC682E9E45CB}"/>
                  </a:ext>
                </a:extLst>
              </p:cNvPr>
              <p:cNvCxnSpPr>
                <a:cxnSpLocks/>
                <a:stCxn id="40" idx="6"/>
                <a:endCxn id="35" idx="2"/>
              </p:cNvCxnSpPr>
              <p:nvPr/>
            </p:nvCxnSpPr>
            <p:spPr>
              <a:xfrm>
                <a:off x="6156252" y="3315586"/>
                <a:ext cx="1033131" cy="69820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40F08090-41C3-8A47-8E69-DA4C278E494C}"/>
                  </a:ext>
                </a:extLst>
              </p:cNvPr>
              <p:cNvCxnSpPr>
                <a:cxnSpLocks/>
                <a:stCxn id="41" idx="6"/>
                <a:endCxn id="35" idx="2"/>
              </p:cNvCxnSpPr>
              <p:nvPr/>
            </p:nvCxnSpPr>
            <p:spPr>
              <a:xfrm>
                <a:off x="6156252" y="3967716"/>
                <a:ext cx="1033131" cy="4607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08DD3FD0-EA17-974E-9204-EEF21CBFD09F}"/>
                  </a:ext>
                </a:extLst>
              </p:cNvPr>
              <p:cNvCxnSpPr>
                <a:cxnSpLocks/>
                <a:stCxn id="41" idx="6"/>
                <a:endCxn id="34" idx="2"/>
              </p:cNvCxnSpPr>
              <p:nvPr/>
            </p:nvCxnSpPr>
            <p:spPr>
              <a:xfrm flipV="1">
                <a:off x="6156252" y="3361661"/>
                <a:ext cx="1033131" cy="60605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F8FE2544-015E-A249-9493-187241637AB5}"/>
                </a:ext>
              </a:extLst>
            </p:cNvPr>
            <p:cNvSpPr/>
            <p:nvPr/>
          </p:nvSpPr>
          <p:spPr>
            <a:xfrm>
              <a:off x="6208225" y="1795620"/>
              <a:ext cx="5678975" cy="1894893"/>
            </a:xfrm>
            <a:prstGeom prst="ellipse">
              <a:avLst/>
            </a:prstGeom>
            <a:noFill/>
            <a:ln w="444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13A6BE80-2BD7-4144-BE81-76C68C7A0F87}"/>
              </a:ext>
            </a:extLst>
          </p:cNvPr>
          <p:cNvSpPr txBox="1"/>
          <p:nvPr/>
        </p:nvSpPr>
        <p:spPr>
          <a:xfrm>
            <a:off x="4050566" y="4099063"/>
            <a:ext cx="30720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2D75B6"/>
                </a:solidFill>
              </a:rPr>
              <a:t>Is my policy stable?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20DE7A0-F38F-6B4B-BC1B-68449CEFA56F}"/>
              </a:ext>
            </a:extLst>
          </p:cNvPr>
          <p:cNvSpPr txBox="1"/>
          <p:nvPr/>
        </p:nvSpPr>
        <p:spPr>
          <a:xfrm>
            <a:off x="6637501" y="5524740"/>
            <a:ext cx="48204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2D75B6"/>
                </a:solidFill>
              </a:rPr>
              <a:t>Can it deal with perturbations?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D73DDF7-C7CC-4541-899F-6126D4839714}"/>
              </a:ext>
            </a:extLst>
          </p:cNvPr>
          <p:cNvSpPr txBox="1"/>
          <p:nvPr/>
        </p:nvSpPr>
        <p:spPr>
          <a:xfrm>
            <a:off x="2498667" y="4757171"/>
            <a:ext cx="92479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2D75B6"/>
                </a:solidFill>
              </a:rPr>
              <a:t>Can I ensure certain actions won’t happen in a specific state?</a:t>
            </a:r>
          </a:p>
        </p:txBody>
      </p:sp>
      <p:sp>
        <p:nvSpPr>
          <p:cNvPr id="49" name="Footer Placeholder 48">
            <a:extLst>
              <a:ext uri="{FF2B5EF4-FFF2-40B4-BE49-F238E27FC236}">
                <a16:creationId xmlns:a16="http://schemas.microsoft.com/office/drawing/2014/main" id="{32BD3437-F188-B149-97D8-9F1D74895E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Challenges in the Verification of Reinforcement Learning Algorithms </a:t>
            </a:r>
            <a:endParaRPr lang="de-DE" dirty="0"/>
          </a:p>
        </p:txBody>
      </p:sp>
      <p:sp>
        <p:nvSpPr>
          <p:cNvPr id="50" name="Slide Number Placeholder 49">
            <a:extLst>
              <a:ext uri="{FF2B5EF4-FFF2-40B4-BE49-F238E27FC236}">
                <a16:creationId xmlns:a16="http://schemas.microsoft.com/office/drawing/2014/main" id="{89CF5BDF-8E33-8F45-AAE2-6AA29FCA1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/>
              <a:t>Prof. Dr.-Ing. habil. Alois Christian Knoll</a:t>
            </a:r>
            <a:endParaRPr lang="en-GB" dirty="0"/>
          </a:p>
        </p:txBody>
      </p:sp>
      <p:sp>
        <p:nvSpPr>
          <p:cNvPr id="54" name="Date Placeholder 8">
            <a:extLst>
              <a:ext uri="{FF2B5EF4-FFF2-40B4-BE49-F238E27FC236}">
                <a16:creationId xmlns:a16="http://schemas.microsoft.com/office/drawing/2014/main" id="{814BFF1C-F659-534D-A8DF-C9CE9F693C9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Verifiable Properties</a:t>
            </a:r>
          </a:p>
        </p:txBody>
      </p:sp>
    </p:spTree>
    <p:extLst>
      <p:ext uri="{BB962C8B-B14F-4D97-AF65-F5344CB8AC3E}">
        <p14:creationId xmlns:p14="http://schemas.microsoft.com/office/powerpoint/2010/main" val="17875293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14F82-D01F-7A4D-8BDB-5C4D3EB1A3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Code Verification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F35A801-62B6-9B4B-8711-36734CB84C62}"/>
              </a:ext>
            </a:extLst>
          </p:cNvPr>
          <p:cNvGrpSpPr/>
          <p:nvPr/>
        </p:nvGrpSpPr>
        <p:grpSpPr>
          <a:xfrm>
            <a:off x="488255" y="4336984"/>
            <a:ext cx="11215489" cy="1440294"/>
            <a:chOff x="549250" y="1702966"/>
            <a:chExt cx="11215489" cy="1440294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C2393598-15A6-FB4D-9438-E42591349120}"/>
                </a:ext>
              </a:extLst>
            </p:cNvPr>
            <p:cNvGrpSpPr/>
            <p:nvPr/>
          </p:nvGrpSpPr>
          <p:grpSpPr>
            <a:xfrm>
              <a:off x="2190466" y="1876784"/>
              <a:ext cx="7689637" cy="1092664"/>
              <a:chOff x="2886502" y="2442526"/>
              <a:chExt cx="7689637" cy="1092664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00F78A13-F133-1947-BDB6-82DA370957CF}"/>
                  </a:ext>
                </a:extLst>
              </p:cNvPr>
              <p:cNvSpPr/>
              <p:nvPr/>
            </p:nvSpPr>
            <p:spPr>
              <a:xfrm>
                <a:off x="5087993" y="2442526"/>
                <a:ext cx="1605578" cy="109266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600" dirty="0"/>
                  <a:t>RL</a:t>
                </a: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5BFD783-76B6-064C-8B4D-C62A61FE95CA}"/>
                  </a:ext>
                </a:extLst>
              </p:cNvPr>
              <p:cNvSpPr txBox="1"/>
              <p:nvPr/>
            </p:nvSpPr>
            <p:spPr>
              <a:xfrm>
                <a:off x="2886502" y="2696468"/>
                <a:ext cx="1382163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dirty="0"/>
                  <a:t>MDP</a:t>
                </a: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10D2D67-89B5-8745-A6C0-EB1EE9D764CC}"/>
                  </a:ext>
                </a:extLst>
              </p:cNvPr>
              <p:cNvSpPr txBox="1"/>
              <p:nvPr/>
            </p:nvSpPr>
            <p:spPr>
              <a:xfrm>
                <a:off x="7633616" y="2696469"/>
                <a:ext cx="2942523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/>
                  <a:t>Optimized Policy</a:t>
                </a:r>
              </a:p>
            </p:txBody>
          </p:sp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3D447E22-69D6-1B4E-ACF6-8CDD91B832FF}"/>
                  </a:ext>
                </a:extLst>
              </p:cNvPr>
              <p:cNvCxnSpPr>
                <a:cxnSpLocks/>
                <a:stCxn id="6" idx="3"/>
                <a:endCxn id="5" idx="1"/>
              </p:cNvCxnSpPr>
              <p:nvPr/>
            </p:nvCxnSpPr>
            <p:spPr>
              <a:xfrm>
                <a:off x="4268665" y="2988856"/>
                <a:ext cx="819328" cy="2"/>
              </a:xfrm>
              <a:prstGeom prst="straightConnector1">
                <a:avLst/>
              </a:prstGeom>
              <a:ln w="4445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D9148541-7A9C-6F46-8FB7-8B6D2D83A9A8}"/>
                  </a:ext>
                </a:extLst>
              </p:cNvPr>
              <p:cNvCxnSpPr>
                <a:cxnSpLocks/>
                <a:stCxn id="5" idx="3"/>
                <a:endCxn id="7" idx="1"/>
              </p:cNvCxnSpPr>
              <p:nvPr/>
            </p:nvCxnSpPr>
            <p:spPr>
              <a:xfrm flipV="1">
                <a:off x="6693571" y="2988857"/>
                <a:ext cx="940045" cy="1"/>
              </a:xfrm>
              <a:prstGeom prst="straightConnector1">
                <a:avLst/>
              </a:prstGeom>
              <a:ln w="444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A812ABF2-44B9-434B-B65B-FC94A36810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9250" y="1702966"/>
              <a:ext cx="1800367" cy="1440294"/>
            </a:xfrm>
            <a:prstGeom prst="rect">
              <a:avLst/>
            </a:prstGeom>
          </p:spPr>
        </p:pic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BE102A04-5B38-194E-90CF-AD6C5488B53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0198519" y="1850170"/>
              <a:ext cx="1566220" cy="1145886"/>
              <a:chOff x="4378841" y="2477386"/>
              <a:chExt cx="3182682" cy="2328530"/>
            </a:xfrm>
          </p:grpSpPr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613CBE9A-2DA9-4441-A3C1-9798E61640E9}"/>
                  </a:ext>
                </a:extLst>
              </p:cNvPr>
              <p:cNvGrpSpPr/>
              <p:nvPr/>
            </p:nvGrpSpPr>
            <p:grpSpPr>
              <a:xfrm>
                <a:off x="5784112" y="2477386"/>
                <a:ext cx="372140" cy="2328530"/>
                <a:chOff x="5784112" y="2477386"/>
                <a:chExt cx="372140" cy="2328530"/>
              </a:xfrm>
              <a:solidFill>
                <a:schemeClr val="tx1"/>
              </a:solidFill>
            </p:grpSpPr>
            <p:sp>
              <p:nvSpPr>
                <p:cNvPr id="92" name="Oval 91">
                  <a:extLst>
                    <a:ext uri="{FF2B5EF4-FFF2-40B4-BE49-F238E27FC236}">
                      <a16:creationId xmlns:a16="http://schemas.microsoft.com/office/drawing/2014/main" id="{7000B88E-2133-7040-8FD6-C531646A356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784112" y="2477386"/>
                  <a:ext cx="372140" cy="372140"/>
                </a:xfrm>
                <a:prstGeom prst="ellipse">
                  <a:avLst/>
                </a:prstGeom>
                <a:grp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3" name="Oval 92">
                  <a:extLst>
                    <a:ext uri="{FF2B5EF4-FFF2-40B4-BE49-F238E27FC236}">
                      <a16:creationId xmlns:a16="http://schemas.microsoft.com/office/drawing/2014/main" id="{936F89FD-7BC5-0C40-9AE5-58F01D6F72A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784112" y="3129516"/>
                  <a:ext cx="372140" cy="372140"/>
                </a:xfrm>
                <a:prstGeom prst="ellipse">
                  <a:avLst/>
                </a:prstGeom>
                <a:grp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4" name="Oval 93">
                  <a:extLst>
                    <a:ext uri="{FF2B5EF4-FFF2-40B4-BE49-F238E27FC236}">
                      <a16:creationId xmlns:a16="http://schemas.microsoft.com/office/drawing/2014/main" id="{E7CC3329-5689-E440-BF4D-5838CF003E4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784112" y="3781646"/>
                  <a:ext cx="372140" cy="372140"/>
                </a:xfrm>
                <a:prstGeom prst="ellipse">
                  <a:avLst/>
                </a:prstGeom>
                <a:grp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5" name="Oval 94">
                  <a:extLst>
                    <a:ext uri="{FF2B5EF4-FFF2-40B4-BE49-F238E27FC236}">
                      <a16:creationId xmlns:a16="http://schemas.microsoft.com/office/drawing/2014/main" id="{652D8CA1-2C96-D041-AB0A-00AEA2D344E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784112" y="4433776"/>
                  <a:ext cx="372140" cy="372140"/>
                </a:xfrm>
                <a:prstGeom prst="ellipse">
                  <a:avLst/>
                </a:prstGeom>
                <a:grp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65" name="Group 64">
                <a:extLst>
                  <a:ext uri="{FF2B5EF4-FFF2-40B4-BE49-F238E27FC236}">
                    <a16:creationId xmlns:a16="http://schemas.microsoft.com/office/drawing/2014/main" id="{885E6C91-5746-D346-A1C4-C2321ACE96A0}"/>
                  </a:ext>
                </a:extLst>
              </p:cNvPr>
              <p:cNvGrpSpPr/>
              <p:nvPr/>
            </p:nvGrpSpPr>
            <p:grpSpPr>
              <a:xfrm>
                <a:off x="4378841" y="2849526"/>
                <a:ext cx="372140" cy="1676400"/>
                <a:chOff x="3747976" y="3019646"/>
                <a:chExt cx="372140" cy="1676400"/>
              </a:xfrm>
              <a:solidFill>
                <a:schemeClr val="tx1"/>
              </a:solidFill>
            </p:grpSpPr>
            <p:sp>
              <p:nvSpPr>
                <p:cNvPr id="89" name="Oval 88">
                  <a:extLst>
                    <a:ext uri="{FF2B5EF4-FFF2-40B4-BE49-F238E27FC236}">
                      <a16:creationId xmlns:a16="http://schemas.microsoft.com/office/drawing/2014/main" id="{DD0FE576-789A-2C47-B6C9-75813124011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747976" y="3019646"/>
                  <a:ext cx="372140" cy="372140"/>
                </a:xfrm>
                <a:prstGeom prst="ellipse">
                  <a:avLst/>
                </a:prstGeom>
                <a:grp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0" name="Oval 89">
                  <a:extLst>
                    <a:ext uri="{FF2B5EF4-FFF2-40B4-BE49-F238E27FC236}">
                      <a16:creationId xmlns:a16="http://schemas.microsoft.com/office/drawing/2014/main" id="{CF016A25-FD15-1740-AABF-59B75A40704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747976" y="3671776"/>
                  <a:ext cx="372140" cy="372140"/>
                </a:xfrm>
                <a:prstGeom prst="ellipse">
                  <a:avLst/>
                </a:prstGeom>
                <a:grp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1" name="Oval 90">
                  <a:extLst>
                    <a:ext uri="{FF2B5EF4-FFF2-40B4-BE49-F238E27FC236}">
                      <a16:creationId xmlns:a16="http://schemas.microsoft.com/office/drawing/2014/main" id="{2B465D09-AA0C-D74F-9CCE-F0E98DE8943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747976" y="4323906"/>
                  <a:ext cx="372140" cy="372140"/>
                </a:xfrm>
                <a:prstGeom prst="ellipse">
                  <a:avLst/>
                </a:prstGeom>
                <a:grp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66" name="Group 65">
                <a:extLst>
                  <a:ext uri="{FF2B5EF4-FFF2-40B4-BE49-F238E27FC236}">
                    <a16:creationId xmlns:a16="http://schemas.microsoft.com/office/drawing/2014/main" id="{B4A79A09-971F-CC4A-8D3A-D18E6DB90DEE}"/>
                  </a:ext>
                </a:extLst>
              </p:cNvPr>
              <p:cNvGrpSpPr/>
              <p:nvPr/>
            </p:nvGrpSpPr>
            <p:grpSpPr>
              <a:xfrm>
                <a:off x="7189383" y="3175591"/>
                <a:ext cx="372140" cy="1024270"/>
                <a:chOff x="7542029" y="3129516"/>
                <a:chExt cx="372140" cy="1024270"/>
              </a:xfrm>
              <a:solidFill>
                <a:schemeClr val="tx1"/>
              </a:solidFill>
            </p:grpSpPr>
            <p:sp>
              <p:nvSpPr>
                <p:cNvPr id="87" name="Oval 86">
                  <a:extLst>
                    <a:ext uri="{FF2B5EF4-FFF2-40B4-BE49-F238E27FC236}">
                      <a16:creationId xmlns:a16="http://schemas.microsoft.com/office/drawing/2014/main" id="{DAB30E76-6631-F74D-A7A0-AA1F4C6C279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542029" y="3129516"/>
                  <a:ext cx="372140" cy="372140"/>
                </a:xfrm>
                <a:prstGeom prst="ellipse">
                  <a:avLst/>
                </a:prstGeom>
                <a:grp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8" name="Oval 87">
                  <a:extLst>
                    <a:ext uri="{FF2B5EF4-FFF2-40B4-BE49-F238E27FC236}">
                      <a16:creationId xmlns:a16="http://schemas.microsoft.com/office/drawing/2014/main" id="{74EE29A1-C4D9-FC47-8EC8-E7C6E3F7EF6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542029" y="3781646"/>
                  <a:ext cx="372140" cy="372140"/>
                </a:xfrm>
                <a:prstGeom prst="ellipse">
                  <a:avLst/>
                </a:prstGeom>
                <a:grp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67" name="Straight Arrow Connector 66">
                <a:extLst>
                  <a:ext uri="{FF2B5EF4-FFF2-40B4-BE49-F238E27FC236}">
                    <a16:creationId xmlns:a16="http://schemas.microsoft.com/office/drawing/2014/main" id="{18402682-8610-C344-9DE4-84063202BC77}"/>
                  </a:ext>
                </a:extLst>
              </p:cNvPr>
              <p:cNvCxnSpPr>
                <a:stCxn id="89" idx="6"/>
                <a:endCxn id="92" idx="2"/>
              </p:cNvCxnSpPr>
              <p:nvPr/>
            </p:nvCxnSpPr>
            <p:spPr>
              <a:xfrm flipV="1">
                <a:off x="4750981" y="2663456"/>
                <a:ext cx="1033131" cy="37214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Arrow Connector 67">
                <a:extLst>
                  <a:ext uri="{FF2B5EF4-FFF2-40B4-BE49-F238E27FC236}">
                    <a16:creationId xmlns:a16="http://schemas.microsoft.com/office/drawing/2014/main" id="{27C0A570-258E-F642-BA50-4224E8C7FD31}"/>
                  </a:ext>
                </a:extLst>
              </p:cNvPr>
              <p:cNvCxnSpPr>
                <a:stCxn id="89" idx="6"/>
                <a:endCxn id="93" idx="2"/>
              </p:cNvCxnSpPr>
              <p:nvPr/>
            </p:nvCxnSpPr>
            <p:spPr>
              <a:xfrm>
                <a:off x="4750981" y="3035596"/>
                <a:ext cx="1033131" cy="27999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Arrow Connector 68">
                <a:extLst>
                  <a:ext uri="{FF2B5EF4-FFF2-40B4-BE49-F238E27FC236}">
                    <a16:creationId xmlns:a16="http://schemas.microsoft.com/office/drawing/2014/main" id="{0619F45E-58AE-4946-B3BD-A08D428C3DD7}"/>
                  </a:ext>
                </a:extLst>
              </p:cNvPr>
              <p:cNvCxnSpPr>
                <a:stCxn id="89" idx="6"/>
                <a:endCxn id="94" idx="2"/>
              </p:cNvCxnSpPr>
              <p:nvPr/>
            </p:nvCxnSpPr>
            <p:spPr>
              <a:xfrm>
                <a:off x="4750981" y="3035596"/>
                <a:ext cx="1033131" cy="93212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Arrow Connector 69">
                <a:extLst>
                  <a:ext uri="{FF2B5EF4-FFF2-40B4-BE49-F238E27FC236}">
                    <a16:creationId xmlns:a16="http://schemas.microsoft.com/office/drawing/2014/main" id="{EA3F3586-E2A1-4049-8958-10625BE895A6}"/>
                  </a:ext>
                </a:extLst>
              </p:cNvPr>
              <p:cNvCxnSpPr>
                <a:cxnSpLocks/>
                <a:stCxn id="89" idx="6"/>
                <a:endCxn id="95" idx="2"/>
              </p:cNvCxnSpPr>
              <p:nvPr/>
            </p:nvCxnSpPr>
            <p:spPr>
              <a:xfrm>
                <a:off x="4750981" y="3035596"/>
                <a:ext cx="1033131" cy="158425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Arrow Connector 70">
                <a:extLst>
                  <a:ext uri="{FF2B5EF4-FFF2-40B4-BE49-F238E27FC236}">
                    <a16:creationId xmlns:a16="http://schemas.microsoft.com/office/drawing/2014/main" id="{03574162-C3A9-2C48-B423-33655D3DAAB8}"/>
                  </a:ext>
                </a:extLst>
              </p:cNvPr>
              <p:cNvCxnSpPr>
                <a:cxnSpLocks/>
                <a:stCxn id="92" idx="6"/>
                <a:endCxn id="87" idx="2"/>
              </p:cNvCxnSpPr>
              <p:nvPr/>
            </p:nvCxnSpPr>
            <p:spPr>
              <a:xfrm>
                <a:off x="6156252" y="2663456"/>
                <a:ext cx="1033131" cy="69820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Arrow Connector 71">
                <a:extLst>
                  <a:ext uri="{FF2B5EF4-FFF2-40B4-BE49-F238E27FC236}">
                    <a16:creationId xmlns:a16="http://schemas.microsoft.com/office/drawing/2014/main" id="{E0EC2D08-8D47-0A42-BA60-385BC8CA6D5C}"/>
                  </a:ext>
                </a:extLst>
              </p:cNvPr>
              <p:cNvCxnSpPr>
                <a:cxnSpLocks/>
                <a:stCxn id="92" idx="6"/>
                <a:endCxn id="88" idx="2"/>
              </p:cNvCxnSpPr>
              <p:nvPr/>
            </p:nvCxnSpPr>
            <p:spPr>
              <a:xfrm>
                <a:off x="6156252" y="2663456"/>
                <a:ext cx="1033131" cy="135033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Arrow Connector 72">
                <a:extLst>
                  <a:ext uri="{FF2B5EF4-FFF2-40B4-BE49-F238E27FC236}">
                    <a16:creationId xmlns:a16="http://schemas.microsoft.com/office/drawing/2014/main" id="{172E8582-A655-104A-BAFE-31565FEDD632}"/>
                  </a:ext>
                </a:extLst>
              </p:cNvPr>
              <p:cNvCxnSpPr>
                <a:cxnSpLocks/>
                <a:stCxn id="91" idx="6"/>
                <a:endCxn id="95" idx="2"/>
              </p:cNvCxnSpPr>
              <p:nvPr/>
            </p:nvCxnSpPr>
            <p:spPr>
              <a:xfrm>
                <a:off x="4750981" y="4339856"/>
                <a:ext cx="1033131" cy="27999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Arrow Connector 73">
                <a:extLst>
                  <a:ext uri="{FF2B5EF4-FFF2-40B4-BE49-F238E27FC236}">
                    <a16:creationId xmlns:a16="http://schemas.microsoft.com/office/drawing/2014/main" id="{A12EC342-D574-E94C-9EEF-401607CC6009}"/>
                  </a:ext>
                </a:extLst>
              </p:cNvPr>
              <p:cNvCxnSpPr>
                <a:cxnSpLocks/>
                <a:stCxn id="91" idx="6"/>
                <a:endCxn id="94" idx="2"/>
              </p:cNvCxnSpPr>
              <p:nvPr/>
            </p:nvCxnSpPr>
            <p:spPr>
              <a:xfrm flipV="1">
                <a:off x="4750981" y="3967716"/>
                <a:ext cx="1033131" cy="37214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Arrow Connector 74">
                <a:extLst>
                  <a:ext uri="{FF2B5EF4-FFF2-40B4-BE49-F238E27FC236}">
                    <a16:creationId xmlns:a16="http://schemas.microsoft.com/office/drawing/2014/main" id="{4A4844B6-F741-454D-9393-6D43FB5153F8}"/>
                  </a:ext>
                </a:extLst>
              </p:cNvPr>
              <p:cNvCxnSpPr>
                <a:cxnSpLocks/>
                <a:stCxn id="91" idx="6"/>
                <a:endCxn id="93" idx="2"/>
              </p:cNvCxnSpPr>
              <p:nvPr/>
            </p:nvCxnSpPr>
            <p:spPr>
              <a:xfrm flipV="1">
                <a:off x="4750981" y="3315586"/>
                <a:ext cx="1033131" cy="102427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Arrow Connector 75">
                <a:extLst>
                  <a:ext uri="{FF2B5EF4-FFF2-40B4-BE49-F238E27FC236}">
                    <a16:creationId xmlns:a16="http://schemas.microsoft.com/office/drawing/2014/main" id="{2B2961C8-04C0-544E-8A43-A203B141A9C7}"/>
                  </a:ext>
                </a:extLst>
              </p:cNvPr>
              <p:cNvCxnSpPr>
                <a:cxnSpLocks/>
                <a:stCxn id="91" idx="6"/>
                <a:endCxn id="92" idx="2"/>
              </p:cNvCxnSpPr>
              <p:nvPr/>
            </p:nvCxnSpPr>
            <p:spPr>
              <a:xfrm flipV="1">
                <a:off x="4750981" y="2663456"/>
                <a:ext cx="1033131" cy="167640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Arrow Connector 76">
                <a:extLst>
                  <a:ext uri="{FF2B5EF4-FFF2-40B4-BE49-F238E27FC236}">
                    <a16:creationId xmlns:a16="http://schemas.microsoft.com/office/drawing/2014/main" id="{7D16EBF0-C2E5-AA4F-8049-6F7F37980719}"/>
                  </a:ext>
                </a:extLst>
              </p:cNvPr>
              <p:cNvCxnSpPr>
                <a:cxnSpLocks/>
                <a:stCxn id="95" idx="6"/>
                <a:endCxn id="88" idx="2"/>
              </p:cNvCxnSpPr>
              <p:nvPr/>
            </p:nvCxnSpPr>
            <p:spPr>
              <a:xfrm flipV="1">
                <a:off x="6156252" y="4013791"/>
                <a:ext cx="1033131" cy="60605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Arrow Connector 77">
                <a:extLst>
                  <a:ext uri="{FF2B5EF4-FFF2-40B4-BE49-F238E27FC236}">
                    <a16:creationId xmlns:a16="http://schemas.microsoft.com/office/drawing/2014/main" id="{83E645BA-F62B-844C-8C84-A5853A893A85}"/>
                  </a:ext>
                </a:extLst>
              </p:cNvPr>
              <p:cNvCxnSpPr>
                <a:cxnSpLocks/>
                <a:stCxn id="95" idx="6"/>
                <a:endCxn id="87" idx="2"/>
              </p:cNvCxnSpPr>
              <p:nvPr/>
            </p:nvCxnSpPr>
            <p:spPr>
              <a:xfrm flipV="1">
                <a:off x="6156252" y="3361661"/>
                <a:ext cx="1033131" cy="125818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Arrow Connector 78">
                <a:extLst>
                  <a:ext uri="{FF2B5EF4-FFF2-40B4-BE49-F238E27FC236}">
                    <a16:creationId xmlns:a16="http://schemas.microsoft.com/office/drawing/2014/main" id="{3A554FCB-33FB-3D42-B6D3-47096218DD30}"/>
                  </a:ext>
                </a:extLst>
              </p:cNvPr>
              <p:cNvCxnSpPr>
                <a:cxnSpLocks/>
                <a:stCxn id="90" idx="6"/>
                <a:endCxn id="92" idx="2"/>
              </p:cNvCxnSpPr>
              <p:nvPr/>
            </p:nvCxnSpPr>
            <p:spPr>
              <a:xfrm flipV="1">
                <a:off x="4750981" y="2663456"/>
                <a:ext cx="1033131" cy="102427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Arrow Connector 79">
                <a:extLst>
                  <a:ext uri="{FF2B5EF4-FFF2-40B4-BE49-F238E27FC236}">
                    <a16:creationId xmlns:a16="http://schemas.microsoft.com/office/drawing/2014/main" id="{F1241023-5687-5A42-8518-679518E9D32E}"/>
                  </a:ext>
                </a:extLst>
              </p:cNvPr>
              <p:cNvCxnSpPr>
                <a:cxnSpLocks/>
                <a:stCxn id="90" idx="6"/>
                <a:endCxn id="93" idx="2"/>
              </p:cNvCxnSpPr>
              <p:nvPr/>
            </p:nvCxnSpPr>
            <p:spPr>
              <a:xfrm flipV="1">
                <a:off x="4750981" y="3315586"/>
                <a:ext cx="1033131" cy="37214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Arrow Connector 80">
                <a:extLst>
                  <a:ext uri="{FF2B5EF4-FFF2-40B4-BE49-F238E27FC236}">
                    <a16:creationId xmlns:a16="http://schemas.microsoft.com/office/drawing/2014/main" id="{DF5FC63A-E592-6343-80A5-8A189CA8D034}"/>
                  </a:ext>
                </a:extLst>
              </p:cNvPr>
              <p:cNvCxnSpPr>
                <a:cxnSpLocks/>
                <a:stCxn id="90" idx="6"/>
                <a:endCxn id="94" idx="2"/>
              </p:cNvCxnSpPr>
              <p:nvPr/>
            </p:nvCxnSpPr>
            <p:spPr>
              <a:xfrm>
                <a:off x="4750981" y="3687726"/>
                <a:ext cx="1033131" cy="27999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Arrow Connector 81">
                <a:extLst>
                  <a:ext uri="{FF2B5EF4-FFF2-40B4-BE49-F238E27FC236}">
                    <a16:creationId xmlns:a16="http://schemas.microsoft.com/office/drawing/2014/main" id="{3B492707-6258-744F-8B09-1DF950AF5413}"/>
                  </a:ext>
                </a:extLst>
              </p:cNvPr>
              <p:cNvCxnSpPr>
                <a:cxnSpLocks/>
                <a:endCxn id="95" idx="2"/>
              </p:cNvCxnSpPr>
              <p:nvPr/>
            </p:nvCxnSpPr>
            <p:spPr>
              <a:xfrm>
                <a:off x="4750981" y="3687726"/>
                <a:ext cx="1033131" cy="93212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Arrow Connector 82">
                <a:extLst>
                  <a:ext uri="{FF2B5EF4-FFF2-40B4-BE49-F238E27FC236}">
                    <a16:creationId xmlns:a16="http://schemas.microsoft.com/office/drawing/2014/main" id="{B462A0B4-40A7-D249-9563-69A0FF907EE7}"/>
                  </a:ext>
                </a:extLst>
              </p:cNvPr>
              <p:cNvCxnSpPr>
                <a:cxnSpLocks/>
                <a:stCxn id="93" idx="6"/>
                <a:endCxn id="87" idx="2"/>
              </p:cNvCxnSpPr>
              <p:nvPr/>
            </p:nvCxnSpPr>
            <p:spPr>
              <a:xfrm>
                <a:off x="6156252" y="3315586"/>
                <a:ext cx="1033131" cy="4607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Arrow Connector 83">
                <a:extLst>
                  <a:ext uri="{FF2B5EF4-FFF2-40B4-BE49-F238E27FC236}">
                    <a16:creationId xmlns:a16="http://schemas.microsoft.com/office/drawing/2014/main" id="{6213A190-E4D7-454A-9573-E90C87CAC6A7}"/>
                  </a:ext>
                </a:extLst>
              </p:cNvPr>
              <p:cNvCxnSpPr>
                <a:cxnSpLocks/>
                <a:stCxn id="93" idx="6"/>
                <a:endCxn id="88" idx="2"/>
              </p:cNvCxnSpPr>
              <p:nvPr/>
            </p:nvCxnSpPr>
            <p:spPr>
              <a:xfrm>
                <a:off x="6156252" y="3315586"/>
                <a:ext cx="1033131" cy="69820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Arrow Connector 84">
                <a:extLst>
                  <a:ext uri="{FF2B5EF4-FFF2-40B4-BE49-F238E27FC236}">
                    <a16:creationId xmlns:a16="http://schemas.microsoft.com/office/drawing/2014/main" id="{DD88FD6E-F6C5-4C4D-B429-FC5BA263094A}"/>
                  </a:ext>
                </a:extLst>
              </p:cNvPr>
              <p:cNvCxnSpPr>
                <a:cxnSpLocks/>
                <a:stCxn id="94" idx="6"/>
                <a:endCxn id="88" idx="2"/>
              </p:cNvCxnSpPr>
              <p:nvPr/>
            </p:nvCxnSpPr>
            <p:spPr>
              <a:xfrm>
                <a:off x="6156252" y="3967716"/>
                <a:ext cx="1033131" cy="4607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Arrow Connector 85">
                <a:extLst>
                  <a:ext uri="{FF2B5EF4-FFF2-40B4-BE49-F238E27FC236}">
                    <a16:creationId xmlns:a16="http://schemas.microsoft.com/office/drawing/2014/main" id="{CC96AC16-7C57-AB44-9522-E27F94231AAE}"/>
                  </a:ext>
                </a:extLst>
              </p:cNvPr>
              <p:cNvCxnSpPr>
                <a:cxnSpLocks/>
                <a:stCxn id="94" idx="6"/>
                <a:endCxn id="87" idx="2"/>
              </p:cNvCxnSpPr>
              <p:nvPr/>
            </p:nvCxnSpPr>
            <p:spPr>
              <a:xfrm flipV="1">
                <a:off x="6156252" y="3361661"/>
                <a:ext cx="1033131" cy="60605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96" name="Content Placeholder 5">
            <a:extLst>
              <a:ext uri="{FF2B5EF4-FFF2-40B4-BE49-F238E27FC236}">
                <a16:creationId xmlns:a16="http://schemas.microsoft.com/office/drawing/2014/main" id="{2B072073-C4F1-EB47-9DC1-0EB446BD6B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87322" y="1928119"/>
            <a:ext cx="3692857" cy="1762196"/>
          </a:xfrm>
          <a:ln>
            <a:solidFill>
              <a:schemeClr val="tx1"/>
            </a:solidFill>
          </a:ln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1600" b="1" dirty="0">
                <a:latin typeface="PT Mono" panose="02060509020205020204" pitchFamily="49" charset="77"/>
                <a:ea typeface="Fira Mono" panose="020B0609050000020004" pitchFamily="49" charset="0"/>
              </a:rPr>
              <a:t>RL Implementation</a:t>
            </a:r>
          </a:p>
          <a:p>
            <a:pPr marL="0" indent="0">
              <a:buNone/>
            </a:pPr>
            <a:r>
              <a:rPr lang="en-US" sz="1600" b="1" dirty="0">
                <a:latin typeface="PT Mono" panose="02060509020205020204" pitchFamily="49" charset="77"/>
                <a:ea typeface="Fira Mono" panose="020B0609050000020004" pitchFamily="49" charset="0"/>
              </a:rPr>
              <a:t>1. if (p &lt; 0.1) {</a:t>
            </a:r>
          </a:p>
          <a:p>
            <a:pPr marL="0" indent="0">
              <a:buNone/>
            </a:pPr>
            <a:r>
              <a:rPr lang="en-US" sz="1600" b="1" dirty="0">
                <a:latin typeface="PT Mono" panose="02060509020205020204" pitchFamily="49" charset="77"/>
                <a:ea typeface="Fira Mono" panose="020B0609050000020004" pitchFamily="49" charset="0"/>
              </a:rPr>
              <a:t>2.     // do something</a:t>
            </a:r>
          </a:p>
          <a:p>
            <a:pPr marL="0" indent="0">
              <a:buNone/>
            </a:pPr>
            <a:r>
              <a:rPr lang="en-US" sz="1600" b="1" dirty="0">
                <a:latin typeface="PT Mono" panose="02060509020205020204" pitchFamily="49" charset="77"/>
                <a:ea typeface="Fira Mono" panose="020B0609050000020004" pitchFamily="49" charset="0"/>
              </a:rPr>
              <a:t>3. } else {</a:t>
            </a:r>
          </a:p>
          <a:p>
            <a:pPr marL="0" indent="0">
              <a:buNone/>
            </a:pPr>
            <a:r>
              <a:rPr lang="en-US" sz="1600" b="1" dirty="0">
                <a:latin typeface="PT Mono" panose="02060509020205020204" pitchFamily="49" charset="77"/>
                <a:ea typeface="Fira Mono" panose="020B0609050000020004" pitchFamily="49" charset="0"/>
              </a:rPr>
              <a:t>4.     // do something else</a:t>
            </a:r>
          </a:p>
          <a:p>
            <a:pPr marL="0" indent="0">
              <a:buNone/>
            </a:pPr>
            <a:r>
              <a:rPr lang="en-US" sz="1600" b="1" dirty="0">
                <a:latin typeface="PT Mono" panose="02060509020205020204" pitchFamily="49" charset="77"/>
                <a:ea typeface="Fira Mono" panose="020B0609050000020004" pitchFamily="49" charset="0"/>
              </a:rPr>
              <a:t>5. }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37409F8E-BBB0-9943-AED2-FD1E6567DA10}"/>
              </a:ext>
            </a:extLst>
          </p:cNvPr>
          <p:cNvSpPr txBox="1"/>
          <p:nvPr/>
        </p:nvSpPr>
        <p:spPr>
          <a:xfrm>
            <a:off x="7848575" y="2224897"/>
            <a:ext cx="350522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2D75B6"/>
                </a:solidFill>
              </a:rPr>
              <a:t>Did I implement the code correctly?</a:t>
            </a:r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6C3EAC89-DA7D-6445-AC64-8F00D56645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Challenges in the Verification of Reinforcement Learning Algorithms </a:t>
            </a:r>
            <a:endParaRPr lang="de-DE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45C1220B-2574-7046-8571-7EFB4C6467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/>
              <a:t>Prof. Dr.-Ing. habil. Alois Christian Knoll</a:t>
            </a:r>
            <a:endParaRPr lang="en-GB" dirty="0"/>
          </a:p>
        </p:txBody>
      </p:sp>
      <p:sp>
        <p:nvSpPr>
          <p:cNvPr id="52" name="Date Placeholder 8">
            <a:extLst>
              <a:ext uri="{FF2B5EF4-FFF2-40B4-BE49-F238E27FC236}">
                <a16:creationId xmlns:a16="http://schemas.microsoft.com/office/drawing/2014/main" id="{86899FD9-DDEB-B944-8F35-CD505542485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Verifiable Properties</a:t>
            </a:r>
          </a:p>
        </p:txBody>
      </p:sp>
    </p:spTree>
    <p:extLst>
      <p:ext uri="{BB962C8B-B14F-4D97-AF65-F5344CB8AC3E}">
        <p14:creationId xmlns:p14="http://schemas.microsoft.com/office/powerpoint/2010/main" val="32800005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14F82-D01F-7A4D-8BDB-5C4D3EB1A3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Algorithm Verification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F35A801-62B6-9B4B-8711-36734CB84C62}"/>
              </a:ext>
            </a:extLst>
          </p:cNvPr>
          <p:cNvGrpSpPr/>
          <p:nvPr/>
        </p:nvGrpSpPr>
        <p:grpSpPr>
          <a:xfrm>
            <a:off x="488255" y="4336984"/>
            <a:ext cx="11215489" cy="1440294"/>
            <a:chOff x="549250" y="1702966"/>
            <a:chExt cx="11215489" cy="1440294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C2393598-15A6-FB4D-9438-E42591349120}"/>
                </a:ext>
              </a:extLst>
            </p:cNvPr>
            <p:cNvGrpSpPr/>
            <p:nvPr/>
          </p:nvGrpSpPr>
          <p:grpSpPr>
            <a:xfrm>
              <a:off x="2190466" y="1876784"/>
              <a:ext cx="7689637" cy="1092664"/>
              <a:chOff x="2886502" y="2442526"/>
              <a:chExt cx="7689637" cy="1092664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00F78A13-F133-1947-BDB6-82DA370957CF}"/>
                  </a:ext>
                </a:extLst>
              </p:cNvPr>
              <p:cNvSpPr/>
              <p:nvPr/>
            </p:nvSpPr>
            <p:spPr>
              <a:xfrm>
                <a:off x="5087993" y="2442526"/>
                <a:ext cx="1605578" cy="109266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600" dirty="0"/>
                  <a:t>RL</a:t>
                </a: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5BFD783-76B6-064C-8B4D-C62A61FE95CA}"/>
                  </a:ext>
                </a:extLst>
              </p:cNvPr>
              <p:cNvSpPr txBox="1"/>
              <p:nvPr/>
            </p:nvSpPr>
            <p:spPr>
              <a:xfrm>
                <a:off x="2886502" y="2696468"/>
                <a:ext cx="1382163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dirty="0"/>
                  <a:t>MDP</a:t>
                </a: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10D2D67-89B5-8745-A6C0-EB1EE9D764CC}"/>
                  </a:ext>
                </a:extLst>
              </p:cNvPr>
              <p:cNvSpPr txBox="1"/>
              <p:nvPr/>
            </p:nvSpPr>
            <p:spPr>
              <a:xfrm>
                <a:off x="7633616" y="2696469"/>
                <a:ext cx="2942523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/>
                  <a:t>Optimized Policy</a:t>
                </a:r>
              </a:p>
            </p:txBody>
          </p:sp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3D447E22-69D6-1B4E-ACF6-8CDD91B832FF}"/>
                  </a:ext>
                </a:extLst>
              </p:cNvPr>
              <p:cNvCxnSpPr>
                <a:cxnSpLocks/>
                <a:stCxn id="6" idx="3"/>
                <a:endCxn id="5" idx="1"/>
              </p:cNvCxnSpPr>
              <p:nvPr/>
            </p:nvCxnSpPr>
            <p:spPr>
              <a:xfrm>
                <a:off x="4268665" y="2988856"/>
                <a:ext cx="819328" cy="2"/>
              </a:xfrm>
              <a:prstGeom prst="straightConnector1">
                <a:avLst/>
              </a:prstGeom>
              <a:ln w="4445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D9148541-7A9C-6F46-8FB7-8B6D2D83A9A8}"/>
                  </a:ext>
                </a:extLst>
              </p:cNvPr>
              <p:cNvCxnSpPr>
                <a:cxnSpLocks/>
                <a:stCxn id="5" idx="3"/>
                <a:endCxn id="7" idx="1"/>
              </p:cNvCxnSpPr>
              <p:nvPr/>
            </p:nvCxnSpPr>
            <p:spPr>
              <a:xfrm flipV="1">
                <a:off x="6693571" y="2988857"/>
                <a:ext cx="940045" cy="1"/>
              </a:xfrm>
              <a:prstGeom prst="straightConnector1">
                <a:avLst/>
              </a:prstGeom>
              <a:ln w="444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A812ABF2-44B9-434B-B65B-FC94A36810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9250" y="1702966"/>
              <a:ext cx="1800367" cy="1440294"/>
            </a:xfrm>
            <a:prstGeom prst="rect">
              <a:avLst/>
            </a:prstGeom>
          </p:spPr>
        </p:pic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BE102A04-5B38-194E-90CF-AD6C5488B53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0198519" y="1850170"/>
              <a:ext cx="1566220" cy="1145886"/>
              <a:chOff x="4378841" y="2477386"/>
              <a:chExt cx="3182682" cy="2328530"/>
            </a:xfrm>
          </p:grpSpPr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613CBE9A-2DA9-4441-A3C1-9798E61640E9}"/>
                  </a:ext>
                </a:extLst>
              </p:cNvPr>
              <p:cNvGrpSpPr/>
              <p:nvPr/>
            </p:nvGrpSpPr>
            <p:grpSpPr>
              <a:xfrm>
                <a:off x="5784112" y="2477386"/>
                <a:ext cx="372140" cy="2328530"/>
                <a:chOff x="5784112" y="2477386"/>
                <a:chExt cx="372140" cy="2328530"/>
              </a:xfrm>
              <a:solidFill>
                <a:schemeClr val="tx1"/>
              </a:solidFill>
            </p:grpSpPr>
            <p:sp>
              <p:nvSpPr>
                <p:cNvPr id="92" name="Oval 91">
                  <a:extLst>
                    <a:ext uri="{FF2B5EF4-FFF2-40B4-BE49-F238E27FC236}">
                      <a16:creationId xmlns:a16="http://schemas.microsoft.com/office/drawing/2014/main" id="{7000B88E-2133-7040-8FD6-C531646A356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784112" y="2477386"/>
                  <a:ext cx="372140" cy="372140"/>
                </a:xfrm>
                <a:prstGeom prst="ellipse">
                  <a:avLst/>
                </a:prstGeom>
                <a:grp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3" name="Oval 92">
                  <a:extLst>
                    <a:ext uri="{FF2B5EF4-FFF2-40B4-BE49-F238E27FC236}">
                      <a16:creationId xmlns:a16="http://schemas.microsoft.com/office/drawing/2014/main" id="{936F89FD-7BC5-0C40-9AE5-58F01D6F72A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784112" y="3129516"/>
                  <a:ext cx="372140" cy="372140"/>
                </a:xfrm>
                <a:prstGeom prst="ellipse">
                  <a:avLst/>
                </a:prstGeom>
                <a:grp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4" name="Oval 93">
                  <a:extLst>
                    <a:ext uri="{FF2B5EF4-FFF2-40B4-BE49-F238E27FC236}">
                      <a16:creationId xmlns:a16="http://schemas.microsoft.com/office/drawing/2014/main" id="{E7CC3329-5689-E440-BF4D-5838CF003E4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784112" y="3781646"/>
                  <a:ext cx="372140" cy="372140"/>
                </a:xfrm>
                <a:prstGeom prst="ellipse">
                  <a:avLst/>
                </a:prstGeom>
                <a:grp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5" name="Oval 94">
                  <a:extLst>
                    <a:ext uri="{FF2B5EF4-FFF2-40B4-BE49-F238E27FC236}">
                      <a16:creationId xmlns:a16="http://schemas.microsoft.com/office/drawing/2014/main" id="{652D8CA1-2C96-D041-AB0A-00AEA2D344E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784112" y="4433776"/>
                  <a:ext cx="372140" cy="372140"/>
                </a:xfrm>
                <a:prstGeom prst="ellipse">
                  <a:avLst/>
                </a:prstGeom>
                <a:grp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65" name="Group 64">
                <a:extLst>
                  <a:ext uri="{FF2B5EF4-FFF2-40B4-BE49-F238E27FC236}">
                    <a16:creationId xmlns:a16="http://schemas.microsoft.com/office/drawing/2014/main" id="{885E6C91-5746-D346-A1C4-C2321ACE96A0}"/>
                  </a:ext>
                </a:extLst>
              </p:cNvPr>
              <p:cNvGrpSpPr/>
              <p:nvPr/>
            </p:nvGrpSpPr>
            <p:grpSpPr>
              <a:xfrm>
                <a:off x="4378841" y="2849526"/>
                <a:ext cx="372140" cy="1676400"/>
                <a:chOff x="3747976" y="3019646"/>
                <a:chExt cx="372140" cy="1676400"/>
              </a:xfrm>
              <a:solidFill>
                <a:schemeClr val="tx1"/>
              </a:solidFill>
            </p:grpSpPr>
            <p:sp>
              <p:nvSpPr>
                <p:cNvPr id="89" name="Oval 88">
                  <a:extLst>
                    <a:ext uri="{FF2B5EF4-FFF2-40B4-BE49-F238E27FC236}">
                      <a16:creationId xmlns:a16="http://schemas.microsoft.com/office/drawing/2014/main" id="{DD0FE576-789A-2C47-B6C9-75813124011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747976" y="3019646"/>
                  <a:ext cx="372140" cy="372140"/>
                </a:xfrm>
                <a:prstGeom prst="ellipse">
                  <a:avLst/>
                </a:prstGeom>
                <a:grp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0" name="Oval 89">
                  <a:extLst>
                    <a:ext uri="{FF2B5EF4-FFF2-40B4-BE49-F238E27FC236}">
                      <a16:creationId xmlns:a16="http://schemas.microsoft.com/office/drawing/2014/main" id="{CF016A25-FD15-1740-AABF-59B75A40704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747976" y="3671776"/>
                  <a:ext cx="372140" cy="372140"/>
                </a:xfrm>
                <a:prstGeom prst="ellipse">
                  <a:avLst/>
                </a:prstGeom>
                <a:grp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1" name="Oval 90">
                  <a:extLst>
                    <a:ext uri="{FF2B5EF4-FFF2-40B4-BE49-F238E27FC236}">
                      <a16:creationId xmlns:a16="http://schemas.microsoft.com/office/drawing/2014/main" id="{2B465D09-AA0C-D74F-9CCE-F0E98DE8943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747976" y="4323906"/>
                  <a:ext cx="372140" cy="372140"/>
                </a:xfrm>
                <a:prstGeom prst="ellipse">
                  <a:avLst/>
                </a:prstGeom>
                <a:grp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66" name="Group 65">
                <a:extLst>
                  <a:ext uri="{FF2B5EF4-FFF2-40B4-BE49-F238E27FC236}">
                    <a16:creationId xmlns:a16="http://schemas.microsoft.com/office/drawing/2014/main" id="{B4A79A09-971F-CC4A-8D3A-D18E6DB90DEE}"/>
                  </a:ext>
                </a:extLst>
              </p:cNvPr>
              <p:cNvGrpSpPr/>
              <p:nvPr/>
            </p:nvGrpSpPr>
            <p:grpSpPr>
              <a:xfrm>
                <a:off x="7189383" y="3175591"/>
                <a:ext cx="372140" cy="1024270"/>
                <a:chOff x="7542029" y="3129516"/>
                <a:chExt cx="372140" cy="1024270"/>
              </a:xfrm>
              <a:solidFill>
                <a:schemeClr val="tx1"/>
              </a:solidFill>
            </p:grpSpPr>
            <p:sp>
              <p:nvSpPr>
                <p:cNvPr id="87" name="Oval 86">
                  <a:extLst>
                    <a:ext uri="{FF2B5EF4-FFF2-40B4-BE49-F238E27FC236}">
                      <a16:creationId xmlns:a16="http://schemas.microsoft.com/office/drawing/2014/main" id="{DAB30E76-6631-F74D-A7A0-AA1F4C6C279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542029" y="3129516"/>
                  <a:ext cx="372140" cy="372140"/>
                </a:xfrm>
                <a:prstGeom prst="ellipse">
                  <a:avLst/>
                </a:prstGeom>
                <a:grp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8" name="Oval 87">
                  <a:extLst>
                    <a:ext uri="{FF2B5EF4-FFF2-40B4-BE49-F238E27FC236}">
                      <a16:creationId xmlns:a16="http://schemas.microsoft.com/office/drawing/2014/main" id="{74EE29A1-C4D9-FC47-8EC8-E7C6E3F7EF6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542029" y="3781646"/>
                  <a:ext cx="372140" cy="372140"/>
                </a:xfrm>
                <a:prstGeom prst="ellipse">
                  <a:avLst/>
                </a:prstGeom>
                <a:grp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67" name="Straight Arrow Connector 66">
                <a:extLst>
                  <a:ext uri="{FF2B5EF4-FFF2-40B4-BE49-F238E27FC236}">
                    <a16:creationId xmlns:a16="http://schemas.microsoft.com/office/drawing/2014/main" id="{18402682-8610-C344-9DE4-84063202BC77}"/>
                  </a:ext>
                </a:extLst>
              </p:cNvPr>
              <p:cNvCxnSpPr>
                <a:stCxn id="89" idx="6"/>
                <a:endCxn id="92" idx="2"/>
              </p:cNvCxnSpPr>
              <p:nvPr/>
            </p:nvCxnSpPr>
            <p:spPr>
              <a:xfrm flipV="1">
                <a:off x="4750981" y="2663456"/>
                <a:ext cx="1033131" cy="37214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Arrow Connector 67">
                <a:extLst>
                  <a:ext uri="{FF2B5EF4-FFF2-40B4-BE49-F238E27FC236}">
                    <a16:creationId xmlns:a16="http://schemas.microsoft.com/office/drawing/2014/main" id="{27C0A570-258E-F642-BA50-4224E8C7FD31}"/>
                  </a:ext>
                </a:extLst>
              </p:cNvPr>
              <p:cNvCxnSpPr>
                <a:stCxn id="89" idx="6"/>
                <a:endCxn id="93" idx="2"/>
              </p:cNvCxnSpPr>
              <p:nvPr/>
            </p:nvCxnSpPr>
            <p:spPr>
              <a:xfrm>
                <a:off x="4750981" y="3035596"/>
                <a:ext cx="1033131" cy="27999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Arrow Connector 68">
                <a:extLst>
                  <a:ext uri="{FF2B5EF4-FFF2-40B4-BE49-F238E27FC236}">
                    <a16:creationId xmlns:a16="http://schemas.microsoft.com/office/drawing/2014/main" id="{0619F45E-58AE-4946-B3BD-A08D428C3DD7}"/>
                  </a:ext>
                </a:extLst>
              </p:cNvPr>
              <p:cNvCxnSpPr>
                <a:stCxn id="89" idx="6"/>
                <a:endCxn id="94" idx="2"/>
              </p:cNvCxnSpPr>
              <p:nvPr/>
            </p:nvCxnSpPr>
            <p:spPr>
              <a:xfrm>
                <a:off x="4750981" y="3035596"/>
                <a:ext cx="1033131" cy="93212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Arrow Connector 69">
                <a:extLst>
                  <a:ext uri="{FF2B5EF4-FFF2-40B4-BE49-F238E27FC236}">
                    <a16:creationId xmlns:a16="http://schemas.microsoft.com/office/drawing/2014/main" id="{EA3F3586-E2A1-4049-8958-10625BE895A6}"/>
                  </a:ext>
                </a:extLst>
              </p:cNvPr>
              <p:cNvCxnSpPr>
                <a:cxnSpLocks/>
                <a:stCxn id="89" idx="6"/>
                <a:endCxn id="95" idx="2"/>
              </p:cNvCxnSpPr>
              <p:nvPr/>
            </p:nvCxnSpPr>
            <p:spPr>
              <a:xfrm>
                <a:off x="4750981" y="3035596"/>
                <a:ext cx="1033131" cy="158425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Arrow Connector 70">
                <a:extLst>
                  <a:ext uri="{FF2B5EF4-FFF2-40B4-BE49-F238E27FC236}">
                    <a16:creationId xmlns:a16="http://schemas.microsoft.com/office/drawing/2014/main" id="{03574162-C3A9-2C48-B423-33655D3DAAB8}"/>
                  </a:ext>
                </a:extLst>
              </p:cNvPr>
              <p:cNvCxnSpPr>
                <a:cxnSpLocks/>
                <a:stCxn id="92" idx="6"/>
                <a:endCxn id="87" idx="2"/>
              </p:cNvCxnSpPr>
              <p:nvPr/>
            </p:nvCxnSpPr>
            <p:spPr>
              <a:xfrm>
                <a:off x="6156252" y="2663456"/>
                <a:ext cx="1033131" cy="69820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Arrow Connector 71">
                <a:extLst>
                  <a:ext uri="{FF2B5EF4-FFF2-40B4-BE49-F238E27FC236}">
                    <a16:creationId xmlns:a16="http://schemas.microsoft.com/office/drawing/2014/main" id="{E0EC2D08-8D47-0A42-BA60-385BC8CA6D5C}"/>
                  </a:ext>
                </a:extLst>
              </p:cNvPr>
              <p:cNvCxnSpPr>
                <a:cxnSpLocks/>
                <a:stCxn id="92" idx="6"/>
                <a:endCxn id="88" idx="2"/>
              </p:cNvCxnSpPr>
              <p:nvPr/>
            </p:nvCxnSpPr>
            <p:spPr>
              <a:xfrm>
                <a:off x="6156252" y="2663456"/>
                <a:ext cx="1033131" cy="135033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Arrow Connector 72">
                <a:extLst>
                  <a:ext uri="{FF2B5EF4-FFF2-40B4-BE49-F238E27FC236}">
                    <a16:creationId xmlns:a16="http://schemas.microsoft.com/office/drawing/2014/main" id="{172E8582-A655-104A-BAFE-31565FEDD632}"/>
                  </a:ext>
                </a:extLst>
              </p:cNvPr>
              <p:cNvCxnSpPr>
                <a:cxnSpLocks/>
                <a:stCxn id="91" idx="6"/>
                <a:endCxn id="95" idx="2"/>
              </p:cNvCxnSpPr>
              <p:nvPr/>
            </p:nvCxnSpPr>
            <p:spPr>
              <a:xfrm>
                <a:off x="4750981" y="4339856"/>
                <a:ext cx="1033131" cy="27999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Arrow Connector 73">
                <a:extLst>
                  <a:ext uri="{FF2B5EF4-FFF2-40B4-BE49-F238E27FC236}">
                    <a16:creationId xmlns:a16="http://schemas.microsoft.com/office/drawing/2014/main" id="{A12EC342-D574-E94C-9EEF-401607CC6009}"/>
                  </a:ext>
                </a:extLst>
              </p:cNvPr>
              <p:cNvCxnSpPr>
                <a:cxnSpLocks/>
                <a:stCxn id="91" idx="6"/>
                <a:endCxn id="94" idx="2"/>
              </p:cNvCxnSpPr>
              <p:nvPr/>
            </p:nvCxnSpPr>
            <p:spPr>
              <a:xfrm flipV="1">
                <a:off x="4750981" y="3967716"/>
                <a:ext cx="1033131" cy="37214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Arrow Connector 74">
                <a:extLst>
                  <a:ext uri="{FF2B5EF4-FFF2-40B4-BE49-F238E27FC236}">
                    <a16:creationId xmlns:a16="http://schemas.microsoft.com/office/drawing/2014/main" id="{4A4844B6-F741-454D-9393-6D43FB5153F8}"/>
                  </a:ext>
                </a:extLst>
              </p:cNvPr>
              <p:cNvCxnSpPr>
                <a:cxnSpLocks/>
                <a:stCxn id="91" idx="6"/>
                <a:endCxn id="93" idx="2"/>
              </p:cNvCxnSpPr>
              <p:nvPr/>
            </p:nvCxnSpPr>
            <p:spPr>
              <a:xfrm flipV="1">
                <a:off x="4750981" y="3315586"/>
                <a:ext cx="1033131" cy="102427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Arrow Connector 75">
                <a:extLst>
                  <a:ext uri="{FF2B5EF4-FFF2-40B4-BE49-F238E27FC236}">
                    <a16:creationId xmlns:a16="http://schemas.microsoft.com/office/drawing/2014/main" id="{2B2961C8-04C0-544E-8A43-A203B141A9C7}"/>
                  </a:ext>
                </a:extLst>
              </p:cNvPr>
              <p:cNvCxnSpPr>
                <a:cxnSpLocks/>
                <a:stCxn id="91" idx="6"/>
                <a:endCxn id="92" idx="2"/>
              </p:cNvCxnSpPr>
              <p:nvPr/>
            </p:nvCxnSpPr>
            <p:spPr>
              <a:xfrm flipV="1">
                <a:off x="4750981" y="2663456"/>
                <a:ext cx="1033131" cy="167640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Arrow Connector 76">
                <a:extLst>
                  <a:ext uri="{FF2B5EF4-FFF2-40B4-BE49-F238E27FC236}">
                    <a16:creationId xmlns:a16="http://schemas.microsoft.com/office/drawing/2014/main" id="{7D16EBF0-C2E5-AA4F-8049-6F7F37980719}"/>
                  </a:ext>
                </a:extLst>
              </p:cNvPr>
              <p:cNvCxnSpPr>
                <a:cxnSpLocks/>
                <a:stCxn id="95" idx="6"/>
                <a:endCxn id="88" idx="2"/>
              </p:cNvCxnSpPr>
              <p:nvPr/>
            </p:nvCxnSpPr>
            <p:spPr>
              <a:xfrm flipV="1">
                <a:off x="6156252" y="4013791"/>
                <a:ext cx="1033131" cy="60605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Arrow Connector 77">
                <a:extLst>
                  <a:ext uri="{FF2B5EF4-FFF2-40B4-BE49-F238E27FC236}">
                    <a16:creationId xmlns:a16="http://schemas.microsoft.com/office/drawing/2014/main" id="{83E645BA-F62B-844C-8C84-A5853A893A85}"/>
                  </a:ext>
                </a:extLst>
              </p:cNvPr>
              <p:cNvCxnSpPr>
                <a:cxnSpLocks/>
                <a:stCxn id="95" idx="6"/>
                <a:endCxn id="87" idx="2"/>
              </p:cNvCxnSpPr>
              <p:nvPr/>
            </p:nvCxnSpPr>
            <p:spPr>
              <a:xfrm flipV="1">
                <a:off x="6156252" y="3361661"/>
                <a:ext cx="1033131" cy="125818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Arrow Connector 78">
                <a:extLst>
                  <a:ext uri="{FF2B5EF4-FFF2-40B4-BE49-F238E27FC236}">
                    <a16:creationId xmlns:a16="http://schemas.microsoft.com/office/drawing/2014/main" id="{3A554FCB-33FB-3D42-B6D3-47096218DD30}"/>
                  </a:ext>
                </a:extLst>
              </p:cNvPr>
              <p:cNvCxnSpPr>
                <a:cxnSpLocks/>
                <a:stCxn id="90" idx="6"/>
                <a:endCxn id="92" idx="2"/>
              </p:cNvCxnSpPr>
              <p:nvPr/>
            </p:nvCxnSpPr>
            <p:spPr>
              <a:xfrm flipV="1">
                <a:off x="4750981" y="2663456"/>
                <a:ext cx="1033131" cy="102427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Arrow Connector 79">
                <a:extLst>
                  <a:ext uri="{FF2B5EF4-FFF2-40B4-BE49-F238E27FC236}">
                    <a16:creationId xmlns:a16="http://schemas.microsoft.com/office/drawing/2014/main" id="{F1241023-5687-5A42-8518-679518E9D32E}"/>
                  </a:ext>
                </a:extLst>
              </p:cNvPr>
              <p:cNvCxnSpPr>
                <a:cxnSpLocks/>
                <a:stCxn id="90" idx="6"/>
                <a:endCxn id="93" idx="2"/>
              </p:cNvCxnSpPr>
              <p:nvPr/>
            </p:nvCxnSpPr>
            <p:spPr>
              <a:xfrm flipV="1">
                <a:off x="4750981" y="3315586"/>
                <a:ext cx="1033131" cy="37214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Arrow Connector 80">
                <a:extLst>
                  <a:ext uri="{FF2B5EF4-FFF2-40B4-BE49-F238E27FC236}">
                    <a16:creationId xmlns:a16="http://schemas.microsoft.com/office/drawing/2014/main" id="{DF5FC63A-E592-6343-80A5-8A189CA8D034}"/>
                  </a:ext>
                </a:extLst>
              </p:cNvPr>
              <p:cNvCxnSpPr>
                <a:cxnSpLocks/>
                <a:stCxn id="90" idx="6"/>
                <a:endCxn id="94" idx="2"/>
              </p:cNvCxnSpPr>
              <p:nvPr/>
            </p:nvCxnSpPr>
            <p:spPr>
              <a:xfrm>
                <a:off x="4750981" y="3687726"/>
                <a:ext cx="1033131" cy="27999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Arrow Connector 81">
                <a:extLst>
                  <a:ext uri="{FF2B5EF4-FFF2-40B4-BE49-F238E27FC236}">
                    <a16:creationId xmlns:a16="http://schemas.microsoft.com/office/drawing/2014/main" id="{3B492707-6258-744F-8B09-1DF950AF5413}"/>
                  </a:ext>
                </a:extLst>
              </p:cNvPr>
              <p:cNvCxnSpPr>
                <a:cxnSpLocks/>
                <a:endCxn id="95" idx="2"/>
              </p:cNvCxnSpPr>
              <p:nvPr/>
            </p:nvCxnSpPr>
            <p:spPr>
              <a:xfrm>
                <a:off x="4750981" y="3687726"/>
                <a:ext cx="1033131" cy="93212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Arrow Connector 82">
                <a:extLst>
                  <a:ext uri="{FF2B5EF4-FFF2-40B4-BE49-F238E27FC236}">
                    <a16:creationId xmlns:a16="http://schemas.microsoft.com/office/drawing/2014/main" id="{B462A0B4-40A7-D249-9563-69A0FF907EE7}"/>
                  </a:ext>
                </a:extLst>
              </p:cNvPr>
              <p:cNvCxnSpPr>
                <a:cxnSpLocks/>
                <a:stCxn id="93" idx="6"/>
                <a:endCxn id="87" idx="2"/>
              </p:cNvCxnSpPr>
              <p:nvPr/>
            </p:nvCxnSpPr>
            <p:spPr>
              <a:xfrm>
                <a:off x="6156252" y="3315586"/>
                <a:ext cx="1033131" cy="4607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Arrow Connector 83">
                <a:extLst>
                  <a:ext uri="{FF2B5EF4-FFF2-40B4-BE49-F238E27FC236}">
                    <a16:creationId xmlns:a16="http://schemas.microsoft.com/office/drawing/2014/main" id="{6213A190-E4D7-454A-9573-E90C87CAC6A7}"/>
                  </a:ext>
                </a:extLst>
              </p:cNvPr>
              <p:cNvCxnSpPr>
                <a:cxnSpLocks/>
                <a:stCxn id="93" idx="6"/>
                <a:endCxn id="88" idx="2"/>
              </p:cNvCxnSpPr>
              <p:nvPr/>
            </p:nvCxnSpPr>
            <p:spPr>
              <a:xfrm>
                <a:off x="6156252" y="3315586"/>
                <a:ext cx="1033131" cy="69820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Arrow Connector 84">
                <a:extLst>
                  <a:ext uri="{FF2B5EF4-FFF2-40B4-BE49-F238E27FC236}">
                    <a16:creationId xmlns:a16="http://schemas.microsoft.com/office/drawing/2014/main" id="{DD88FD6E-F6C5-4C4D-B429-FC5BA263094A}"/>
                  </a:ext>
                </a:extLst>
              </p:cNvPr>
              <p:cNvCxnSpPr>
                <a:cxnSpLocks/>
                <a:stCxn id="94" idx="6"/>
                <a:endCxn id="88" idx="2"/>
              </p:cNvCxnSpPr>
              <p:nvPr/>
            </p:nvCxnSpPr>
            <p:spPr>
              <a:xfrm>
                <a:off x="6156252" y="3967716"/>
                <a:ext cx="1033131" cy="4607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Arrow Connector 85">
                <a:extLst>
                  <a:ext uri="{FF2B5EF4-FFF2-40B4-BE49-F238E27FC236}">
                    <a16:creationId xmlns:a16="http://schemas.microsoft.com/office/drawing/2014/main" id="{CC96AC16-7C57-AB44-9522-E27F94231AAE}"/>
                  </a:ext>
                </a:extLst>
              </p:cNvPr>
              <p:cNvCxnSpPr>
                <a:cxnSpLocks/>
                <a:stCxn id="94" idx="6"/>
                <a:endCxn id="87" idx="2"/>
              </p:cNvCxnSpPr>
              <p:nvPr/>
            </p:nvCxnSpPr>
            <p:spPr>
              <a:xfrm flipV="1">
                <a:off x="6156252" y="3361661"/>
                <a:ext cx="1033131" cy="60605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97" name="TextBox 96">
            <a:extLst>
              <a:ext uri="{FF2B5EF4-FFF2-40B4-BE49-F238E27FC236}">
                <a16:creationId xmlns:a16="http://schemas.microsoft.com/office/drawing/2014/main" id="{37409F8E-BBB0-9943-AED2-FD1E6567DA10}"/>
              </a:ext>
            </a:extLst>
          </p:cNvPr>
          <p:cNvSpPr txBox="1"/>
          <p:nvPr/>
        </p:nvSpPr>
        <p:spPr>
          <a:xfrm>
            <a:off x="7157031" y="2224897"/>
            <a:ext cx="298049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2D75B6"/>
                </a:solidFill>
              </a:rPr>
              <a:t>Will my algorithm converge to a policy?</a:t>
            </a: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FE9EE412-BCF3-704B-BC1E-12B519C601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8758" y="1919282"/>
            <a:ext cx="3205007" cy="1758559"/>
          </a:xfrm>
          <a:prstGeom prst="rect">
            <a:avLst/>
          </a:prstGeom>
        </p:spPr>
      </p:pic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D4368FF0-D87C-B04C-ABF0-30FB53415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Challenges in the Verification of Reinforcement Learning Algorithms </a:t>
            </a:r>
            <a:endParaRPr lang="de-DE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12E5B340-F69C-F64C-8126-D65FBED514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/>
              <a:t>Prof. Dr.-Ing. habil. Alois Christian Knoll</a:t>
            </a:r>
            <a:endParaRPr lang="en-GB" dirty="0"/>
          </a:p>
        </p:txBody>
      </p:sp>
      <p:sp>
        <p:nvSpPr>
          <p:cNvPr id="52" name="Date Placeholder 8">
            <a:extLst>
              <a:ext uri="{FF2B5EF4-FFF2-40B4-BE49-F238E27FC236}">
                <a16:creationId xmlns:a16="http://schemas.microsoft.com/office/drawing/2014/main" id="{815317EE-2124-1E48-8F0F-0270769493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Verifiable Properties</a:t>
            </a:r>
          </a:p>
        </p:txBody>
      </p:sp>
    </p:spTree>
    <p:extLst>
      <p:ext uri="{BB962C8B-B14F-4D97-AF65-F5344CB8AC3E}">
        <p14:creationId xmlns:p14="http://schemas.microsoft.com/office/powerpoint/2010/main" val="1490987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87C6ED-679A-3C46-B5FA-FFD5D682B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Runtime Verification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FBA5AF0-5F19-3342-9518-B67ECC8C27A1}"/>
              </a:ext>
            </a:extLst>
          </p:cNvPr>
          <p:cNvGrpSpPr/>
          <p:nvPr/>
        </p:nvGrpSpPr>
        <p:grpSpPr>
          <a:xfrm>
            <a:off x="838200" y="2290648"/>
            <a:ext cx="9041904" cy="2539194"/>
            <a:chOff x="838199" y="2550926"/>
            <a:chExt cx="9041904" cy="2539194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D464CD3A-DCF8-1840-92E2-577798EA1815}"/>
                </a:ext>
              </a:extLst>
            </p:cNvPr>
            <p:cNvGrpSpPr/>
            <p:nvPr/>
          </p:nvGrpSpPr>
          <p:grpSpPr>
            <a:xfrm>
              <a:off x="838200" y="2550926"/>
              <a:ext cx="9041903" cy="1092664"/>
              <a:chOff x="1534236" y="2442526"/>
              <a:chExt cx="9041903" cy="1092664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D52F18B-8581-F444-BE0C-F14151CF48BA}"/>
                  </a:ext>
                </a:extLst>
              </p:cNvPr>
              <p:cNvSpPr/>
              <p:nvPr/>
            </p:nvSpPr>
            <p:spPr>
              <a:xfrm>
                <a:off x="5087993" y="2442526"/>
                <a:ext cx="1814034" cy="109266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600" dirty="0"/>
                  <a:t>RL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00739A6-EFA3-F544-86F0-B0837AFB414D}"/>
                  </a:ext>
                </a:extLst>
              </p:cNvPr>
              <p:cNvSpPr txBox="1"/>
              <p:nvPr/>
            </p:nvSpPr>
            <p:spPr>
              <a:xfrm>
                <a:off x="1534236" y="2696470"/>
                <a:ext cx="2734429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dirty="0"/>
                  <a:t>Environment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66F97E0-E5F5-0B4F-AD5E-2E198379F795}"/>
                  </a:ext>
                </a:extLst>
              </p:cNvPr>
              <p:cNvSpPr txBox="1"/>
              <p:nvPr/>
            </p:nvSpPr>
            <p:spPr>
              <a:xfrm>
                <a:off x="7633616" y="2696469"/>
                <a:ext cx="2942523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/>
                  <a:t>Optimized Policy</a:t>
                </a:r>
              </a:p>
            </p:txBody>
          </p: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A38E4DD9-8C56-D64C-A25C-5832C0C8C5DE}"/>
                  </a:ext>
                </a:extLst>
              </p:cNvPr>
              <p:cNvCxnSpPr>
                <a:cxnSpLocks/>
                <a:stCxn id="13" idx="3"/>
                <a:endCxn id="12" idx="1"/>
              </p:cNvCxnSpPr>
              <p:nvPr/>
            </p:nvCxnSpPr>
            <p:spPr>
              <a:xfrm>
                <a:off x="4268665" y="2988858"/>
                <a:ext cx="819328" cy="0"/>
              </a:xfrm>
              <a:prstGeom prst="straightConnector1">
                <a:avLst/>
              </a:prstGeom>
              <a:ln w="4445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FC6D1A6F-8B49-1B44-A090-5046D2097B2F}"/>
                  </a:ext>
                </a:extLst>
              </p:cNvPr>
              <p:cNvCxnSpPr>
                <a:cxnSpLocks/>
                <a:stCxn id="12" idx="3"/>
                <a:endCxn id="14" idx="1"/>
              </p:cNvCxnSpPr>
              <p:nvPr/>
            </p:nvCxnSpPr>
            <p:spPr>
              <a:xfrm flipV="1">
                <a:off x="6902027" y="2988857"/>
                <a:ext cx="731589" cy="1"/>
              </a:xfrm>
              <a:prstGeom prst="straightConnector1">
                <a:avLst/>
              </a:prstGeom>
              <a:ln w="444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2F0BE3D-3E43-0D45-826B-ED7DBF1562E2}"/>
                </a:ext>
              </a:extLst>
            </p:cNvPr>
            <p:cNvSpPr/>
            <p:nvPr/>
          </p:nvSpPr>
          <p:spPr>
            <a:xfrm>
              <a:off x="4391958" y="3997456"/>
              <a:ext cx="1814034" cy="109266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/>
                <a:t>Monitor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D2274B59-98E1-E749-A473-C0483C014AB6}"/>
                </a:ext>
              </a:extLst>
            </p:cNvPr>
            <p:cNvCxnSpPr>
              <a:cxnSpLocks/>
              <a:stCxn id="12" idx="2"/>
              <a:endCxn id="17" idx="0"/>
            </p:cNvCxnSpPr>
            <p:nvPr/>
          </p:nvCxnSpPr>
          <p:spPr>
            <a:xfrm>
              <a:off x="5298974" y="3643590"/>
              <a:ext cx="1" cy="353866"/>
            </a:xfrm>
            <a:prstGeom prst="straightConnector1">
              <a:avLst/>
            </a:prstGeom>
            <a:ln w="4445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E99E634-3DF8-2448-A2AF-597DD122AEF0}"/>
                </a:ext>
              </a:extLst>
            </p:cNvPr>
            <p:cNvSpPr txBox="1"/>
            <p:nvPr/>
          </p:nvSpPr>
          <p:spPr>
            <a:xfrm>
              <a:off x="838199" y="4251400"/>
              <a:ext cx="273442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/>
                <a:t>Specifications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FD691BC0-A679-8F4A-BB00-A0E473F9C247}"/>
                </a:ext>
              </a:extLst>
            </p:cNvPr>
            <p:cNvCxnSpPr>
              <a:cxnSpLocks/>
              <a:stCxn id="23" idx="3"/>
              <a:endCxn id="17" idx="1"/>
            </p:cNvCxnSpPr>
            <p:nvPr/>
          </p:nvCxnSpPr>
          <p:spPr>
            <a:xfrm>
              <a:off x="3572628" y="4543788"/>
              <a:ext cx="819330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D1BB102-D583-BD45-9EAE-97E23423AB2A}"/>
                </a:ext>
              </a:extLst>
            </p:cNvPr>
            <p:cNvSpPr txBox="1"/>
            <p:nvPr/>
          </p:nvSpPr>
          <p:spPr>
            <a:xfrm>
              <a:off x="7025322" y="4251400"/>
              <a:ext cx="196855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/>
                <a:t>Model</a:t>
              </a: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4A282C83-996A-5544-80FF-63483C32CD7D}"/>
                </a:ext>
              </a:extLst>
            </p:cNvPr>
            <p:cNvCxnSpPr>
              <a:cxnSpLocks/>
              <a:stCxn id="17" idx="3"/>
              <a:endCxn id="27" idx="1"/>
            </p:cNvCxnSpPr>
            <p:nvPr/>
          </p:nvCxnSpPr>
          <p:spPr>
            <a:xfrm>
              <a:off x="6205992" y="4543788"/>
              <a:ext cx="819330" cy="0"/>
            </a:xfrm>
            <a:prstGeom prst="straightConnector1">
              <a:avLst/>
            </a:prstGeom>
            <a:ln w="4445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51100764-6583-BC42-90BB-DF0D13F90AFC}"/>
              </a:ext>
            </a:extLst>
          </p:cNvPr>
          <p:cNvSpPr txBox="1"/>
          <p:nvPr/>
        </p:nvSpPr>
        <p:spPr>
          <a:xfrm>
            <a:off x="7120353" y="4906409"/>
            <a:ext cx="298049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2D75B6"/>
                </a:solidFill>
              </a:rPr>
              <a:t>Can I accelerate the training?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5AACEC1-24DB-7E4B-B356-8D9FBFC3D870}"/>
              </a:ext>
            </a:extLst>
          </p:cNvPr>
          <p:cNvSpPr txBox="1"/>
          <p:nvPr/>
        </p:nvSpPr>
        <p:spPr>
          <a:xfrm>
            <a:off x="838200" y="4960598"/>
            <a:ext cx="298049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2D75B6"/>
                </a:solidFill>
              </a:rPr>
              <a:t>Guarantee only safe actions!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D95A73-2E82-A442-991D-CBF0B6C96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Challenges in the Verification of Reinforcement Learning Algorithms </a:t>
            </a:r>
            <a:endParaRPr lang="de-D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BBCAB2-3DA8-8C4B-9B52-31C6F65F45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/>
              <a:t>Prof. Dr.-Ing. habil. Alois Christian Knoll</a:t>
            </a:r>
            <a:endParaRPr lang="en-GB" dirty="0"/>
          </a:p>
        </p:txBody>
      </p:sp>
      <p:sp>
        <p:nvSpPr>
          <p:cNvPr id="25" name="Date Placeholder 8">
            <a:extLst>
              <a:ext uri="{FF2B5EF4-FFF2-40B4-BE49-F238E27FC236}">
                <a16:creationId xmlns:a16="http://schemas.microsoft.com/office/drawing/2014/main" id="{234FED94-4AE8-A747-8488-B5C9355EA1F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Verifiable Properties</a:t>
            </a:r>
          </a:p>
        </p:txBody>
      </p:sp>
    </p:spTree>
    <p:extLst>
      <p:ext uri="{BB962C8B-B14F-4D97-AF65-F5344CB8AC3E}">
        <p14:creationId xmlns:p14="http://schemas.microsoft.com/office/powerpoint/2010/main" val="17175720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A9237-7998-D342-BB9F-D2EA4A4105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4E5FE9-8FBA-D04C-A290-A5CFCB38F3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A07288-B2F7-B544-821A-E0A60A92B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6A00A9-9F64-DC40-A01D-59D964C970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/>
              <a:t>Prof. Dr.-Ing. habil. Alois Christian Knoll</a:t>
            </a:r>
            <a:endParaRPr lang="en-GB" dirty="0"/>
          </a:p>
        </p:txBody>
      </p:sp>
      <p:sp>
        <p:nvSpPr>
          <p:cNvPr id="7" name="Date Placeholder 8">
            <a:extLst>
              <a:ext uri="{FF2B5EF4-FFF2-40B4-BE49-F238E27FC236}">
                <a16:creationId xmlns:a16="http://schemas.microsoft.com/office/drawing/2014/main" id="{0D590FE5-4BDE-CB4F-9860-6CC2023C524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Introduction to Formal Verification</a:t>
            </a:r>
          </a:p>
        </p:txBody>
      </p:sp>
    </p:spTree>
    <p:extLst>
      <p:ext uri="{BB962C8B-B14F-4D97-AF65-F5344CB8AC3E}">
        <p14:creationId xmlns:p14="http://schemas.microsoft.com/office/powerpoint/2010/main" val="5251370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Approaches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38201" y="1663700"/>
            <a:ext cx="5054600" cy="4351338"/>
          </a:xfrm>
        </p:spPr>
        <p:txBody>
          <a:bodyPr/>
          <a:lstStyle/>
          <a:p>
            <a:r>
              <a:rPr lang="en-US" dirty="0"/>
              <a:t>Informal methods:</a:t>
            </a:r>
          </a:p>
          <a:p>
            <a:pPr lvl="1"/>
            <a:r>
              <a:rPr lang="en-US" dirty="0"/>
              <a:t>Avoid bugs:</a:t>
            </a:r>
          </a:p>
          <a:p>
            <a:pPr lvl="2"/>
            <a:r>
              <a:rPr lang="en-US" dirty="0"/>
              <a:t>Appropriate programming languages</a:t>
            </a:r>
          </a:p>
          <a:p>
            <a:pPr lvl="2"/>
            <a:r>
              <a:rPr lang="en-US" dirty="0"/>
              <a:t>Software engineering methods</a:t>
            </a:r>
          </a:p>
          <a:p>
            <a:pPr lvl="1"/>
            <a:r>
              <a:rPr lang="en-US" dirty="0"/>
              <a:t>Detect bugs:</a:t>
            </a:r>
          </a:p>
          <a:p>
            <a:pPr lvl="2"/>
            <a:r>
              <a:rPr lang="en-US" dirty="0"/>
              <a:t>Simulation, testing</a:t>
            </a:r>
          </a:p>
          <a:p>
            <a:r>
              <a:rPr lang="en-US" dirty="0"/>
              <a:t>Formal methods:</a:t>
            </a:r>
          </a:p>
          <a:p>
            <a:pPr lvl="1"/>
            <a:r>
              <a:rPr lang="en-US" dirty="0"/>
              <a:t>Prove absence of bugs:</a:t>
            </a:r>
          </a:p>
          <a:p>
            <a:pPr lvl="2"/>
            <a:r>
              <a:rPr lang="en-US" dirty="0"/>
              <a:t>Deductive methods</a:t>
            </a:r>
          </a:p>
          <a:p>
            <a:pPr lvl="2"/>
            <a:r>
              <a:rPr lang="en-US" dirty="0"/>
              <a:t>Program analysis</a:t>
            </a:r>
          </a:p>
          <a:p>
            <a:pPr lvl="1"/>
            <a:r>
              <a:rPr lang="en-US" dirty="0"/>
              <a:t>Detect bugs and prove their absence:</a:t>
            </a:r>
          </a:p>
          <a:p>
            <a:pPr lvl="2"/>
            <a:r>
              <a:rPr lang="en-US" dirty="0"/>
              <a:t>Model checking</a:t>
            </a:r>
          </a:p>
        </p:txBody>
      </p:sp>
    </p:spTree>
    <p:extLst>
      <p:ext uri="{BB962C8B-B14F-4D97-AF65-F5344CB8AC3E}">
        <p14:creationId xmlns:p14="http://schemas.microsoft.com/office/powerpoint/2010/main" val="6257978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Comparison</a:t>
            </a:r>
          </a:p>
        </p:txBody>
      </p:sp>
      <p:graphicFrame>
        <p:nvGraphicFramePr>
          <p:cNvPr id="5" name="Inhaltsplatzhalt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61998588"/>
              </p:ext>
            </p:extLst>
          </p:nvPr>
        </p:nvGraphicFramePr>
        <p:xfrm>
          <a:off x="838200" y="1663700"/>
          <a:ext cx="10515600" cy="45770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Testing/Simulation</a:t>
                      </a: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D75B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Program analysis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D75B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Deductive methods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D75B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Model checking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D75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Subset</a:t>
                      </a:r>
                      <a:r>
                        <a:rPr lang="en-US" baseline="0" dirty="0"/>
                        <a:t> of executions</a:t>
                      </a:r>
                      <a:endParaRPr lang="en-US" dirty="0"/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Superset of possible executions 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All possible executions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/>
                        <a:t>Eg</a:t>
                      </a:r>
                      <a:r>
                        <a:rPr lang="en-US" sz="1400" dirty="0"/>
                        <a:t>. (all humans are mortal)  (</a:t>
                      </a:r>
                      <a:r>
                        <a:rPr lang="en-US" sz="1400" dirty="0" err="1"/>
                        <a:t>Sokrates</a:t>
                      </a:r>
                      <a:r>
                        <a:rPr lang="en-US" sz="1400" dirty="0"/>
                        <a:t> is a human) → (</a:t>
                      </a:r>
                      <a:r>
                        <a:rPr lang="en-US" sz="1400" dirty="0" err="1"/>
                        <a:t>Sokrates</a:t>
                      </a:r>
                      <a:r>
                        <a:rPr lang="en-US" sz="1400" dirty="0"/>
                        <a:t> is mortal)</a:t>
                      </a:r>
                    </a:p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All possible executions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+ cost</a:t>
                      </a:r>
                      <a:r>
                        <a:rPr lang="en-US" baseline="0" dirty="0"/>
                        <a:t>-efficient</a:t>
                      </a:r>
                    </a:p>
                    <a:p>
                      <a:r>
                        <a:rPr lang="en-US" baseline="0" dirty="0"/>
                        <a:t>+ can find obvious bugs</a:t>
                      </a:r>
                      <a:endParaRPr lang="en-US" dirty="0"/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+ can find absence of obvious bugs (E</a:t>
                      </a:r>
                      <a:r>
                        <a:rPr lang="en-US" sz="1800" kern="1200" dirty="0">
                          <a:effectLst/>
                        </a:rPr>
                        <a:t>.g. division by 0)</a:t>
                      </a:r>
                      <a:endParaRPr lang="en-US" dirty="0"/>
                    </a:p>
                    <a:p>
                      <a:r>
                        <a:rPr lang="en-US" dirty="0"/>
                        <a:t>+ efficient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+complete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+ works automatically</a:t>
                      </a:r>
                      <a:br>
                        <a:rPr lang="en-US" dirty="0"/>
                      </a:br>
                      <a:r>
                        <a:rPr lang="en-US" dirty="0"/>
                        <a:t>+ complete</a:t>
                      </a:r>
                    </a:p>
                    <a:p>
                      <a:r>
                        <a:rPr lang="en-US" dirty="0"/>
                        <a:t>+can be used for concurrent, reactive &amp; distributed</a:t>
                      </a:r>
                      <a:r>
                        <a:rPr lang="en-US" baseline="0" dirty="0"/>
                        <a:t> systems</a:t>
                      </a: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- incomplete</a:t>
                      </a: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 incomplete</a:t>
                      </a:r>
                    </a:p>
                    <a:p>
                      <a:r>
                        <a:rPr lang="en-US" dirty="0"/>
                        <a:t>- can yield</a:t>
                      </a:r>
                      <a:r>
                        <a:rPr lang="en-US" baseline="0" dirty="0"/>
                        <a:t> </a:t>
                      </a:r>
                      <a:r>
                        <a:rPr lang="en-US" dirty="0"/>
                        <a:t>false positive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 can yield false positive</a:t>
                      </a:r>
                    </a:p>
                    <a:p>
                      <a:r>
                        <a:rPr lang="en-US" dirty="0"/>
                        <a:t>- difficult for concurrent</a:t>
                      </a:r>
                      <a:r>
                        <a:rPr lang="en-US" baseline="0" dirty="0"/>
                        <a:t> systems</a:t>
                      </a:r>
                    </a:p>
                    <a:p>
                      <a:r>
                        <a:rPr lang="en-US" baseline="0" dirty="0"/>
                        <a:t>- Limited by human prover</a:t>
                      </a: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-computationally</a:t>
                      </a:r>
                      <a:r>
                        <a:rPr lang="en-US" baseline="0" dirty="0"/>
                        <a:t> costly</a:t>
                      </a: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694554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Overview of Model checking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Model checking are methods that: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verify whether a given system satisfies a given specification</a:t>
            </a:r>
          </a:p>
          <a:p>
            <a:r>
              <a:rPr lang="en-GB" dirty="0"/>
              <a:t>work automatically</a:t>
            </a:r>
          </a:p>
          <a:p>
            <a:r>
              <a:rPr lang="en-GB" dirty="0"/>
              <a:t>prove correctness of the system </a:t>
            </a:r>
            <a:r>
              <a:rPr lang="en-GB" dirty="0" err="1"/>
              <a:t>w.r.t</a:t>
            </a:r>
            <a:r>
              <a:rPr lang="en-GB" dirty="0"/>
              <a:t>. to the specification</a:t>
            </a:r>
          </a:p>
          <a:p>
            <a:r>
              <a:rPr lang="en-GB" dirty="0"/>
              <a:t>or exhibit a counterexample, i.e. an execution violating the specification</a:t>
            </a:r>
          </a:p>
        </p:txBody>
      </p:sp>
    </p:spTree>
    <p:extLst>
      <p:ext uri="{BB962C8B-B14F-4D97-AF65-F5344CB8AC3E}">
        <p14:creationId xmlns:p14="http://schemas.microsoft.com/office/powerpoint/2010/main" val="31036619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2D75B6"/>
                </a:solidFill>
              </a:rPr>
              <a:t>Model checking problem in Propositional logic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Problem: </a:t>
                </a:r>
              </a:p>
              <a:p>
                <a:pPr lvl="1"/>
                <a:r>
                  <a:rPr lang="en-US" dirty="0"/>
                  <a:t>Given a valuation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charset="0"/>
                      </a:rPr>
                      <m:t>𝛽</m:t>
                    </m:r>
                  </m:oMath>
                </a14:m>
                <a:r>
                  <a:rPr lang="en-US" dirty="0"/>
                  <a:t> and a formula F of propositional logic</a:t>
                </a:r>
              </a:p>
              <a:p>
                <a:pPr lvl="1"/>
                <a:r>
                  <a:rPr lang="en-US" dirty="0"/>
                  <a:t>check whether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charset="0"/>
                      </a:rPr>
                      <m:t>𝛽</m:t>
                    </m:r>
                  </m:oMath>
                </a14:m>
                <a:r>
                  <a:rPr lang="en-US" dirty="0"/>
                  <a:t> is a model of F</a:t>
                </a:r>
              </a:p>
              <a:p>
                <a:endParaRPr lang="en-US" dirty="0"/>
              </a:p>
              <a:p>
                <a:r>
                  <a:rPr lang="en-US" dirty="0"/>
                  <a:t>Solution:</a:t>
                </a:r>
              </a:p>
              <a:p>
                <a:pPr lvl="1"/>
                <a:r>
                  <a:rPr lang="en-US" dirty="0"/>
                  <a:t>Replace the atomic propositions by their truth values in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charset="0"/>
                      </a:rPr>
                      <m:t>𝛽</m:t>
                    </m:r>
                  </m:oMath>
                </a14:m>
                <a:r>
                  <a:rPr lang="en-US" dirty="0"/>
                  <a:t>, then use a truth table to evaluate to 1 or 0. 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Examples:</a:t>
                </a:r>
              </a:p>
              <a:p>
                <a:pPr lvl="1"/>
                <a:r>
                  <a:rPr lang="en-US" dirty="0"/>
                  <a:t>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charset="0"/>
                          </a:rPr>
                          <m:t>𝛽</m:t>
                        </m:r>
                      </m:e>
                      <m:sub>
                        <m:r>
                          <a:rPr lang="de-DE" i="1">
                            <a:latin typeface="Cambria Math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i="1">
                            <a:latin typeface="Cambria Math" charset="0"/>
                          </a:rPr>
                          <m:t>𝐴</m:t>
                        </m:r>
                      </m:e>
                    </m:d>
                    <m:r>
                      <a:rPr lang="de-DE" i="1">
                        <a:latin typeface="Cambria Math" charset="0"/>
                      </a:rPr>
                      <m:t>=1 </m:t>
                    </m:r>
                  </m:oMath>
                </a14:m>
                <a:r>
                  <a:rPr lang="en-US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charset="0"/>
                          </a:rPr>
                          <m:t>𝛽</m:t>
                        </m:r>
                      </m:e>
                      <m:sub>
                        <m:r>
                          <a:rPr lang="de-DE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charset="0"/>
                          </a:rPr>
                          <m:t>𝐵</m:t>
                        </m:r>
                      </m:e>
                    </m:d>
                    <m:r>
                      <a:rPr lang="de-DE" i="1">
                        <a:latin typeface="Cambria Math" charset="0"/>
                      </a:rPr>
                      <m:t>=</m:t>
                    </m:r>
                    <m:r>
                      <a:rPr lang="de-DE" b="0" i="1" smtClean="0">
                        <a:latin typeface="Cambria Math" charset="0"/>
                      </a:rPr>
                      <m:t>0</m:t>
                    </m:r>
                    <m:r>
                      <a:rPr lang="de-DE" i="1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dirty="0"/>
                  <a:t>.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charset="0"/>
                          </a:rPr>
                          <m:t>𝛽</m:t>
                        </m:r>
                      </m:e>
                      <m:sub>
                        <m:r>
                          <a:rPr lang="de-DE" i="1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de-DE" i="1">
                        <a:latin typeface="Cambria Math" charset="0"/>
                        <a:ea typeface="Cambria Math" charset="0"/>
                        <a:cs typeface="Cambria Math" charset="0"/>
                      </a:rPr>
                      <m:t>⊭</m:t>
                    </m:r>
                    <m:r>
                      <a:rPr lang="de-DE" b="0" i="1" smtClean="0">
                        <a:latin typeface="Cambria Math" charset="0"/>
                      </a:rPr>
                      <m:t>𝐴</m:t>
                    </m:r>
                    <m:r>
                      <a:rPr lang="de-DE" b="0" i="1" smtClean="0">
                        <a:latin typeface="Cambria Math" charset="0"/>
                      </a:rPr>
                      <m:t> ∧</m:t>
                    </m:r>
                    <m:r>
                      <a:rPr lang="de-DE" b="0" i="1" smtClean="0">
                        <a:latin typeface="Cambria Math" charset="0"/>
                      </a:rPr>
                      <m:t>𝐵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charset="0"/>
                          </a:rPr>
                          <m:t>𝛽</m:t>
                        </m:r>
                      </m:e>
                      <m:sub>
                        <m:r>
                          <a:rPr lang="de-DE" i="1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de-DE" i="1">
                        <a:latin typeface="Cambria Math" charset="0"/>
                      </a:rPr>
                      <m:t>⊨</m:t>
                    </m:r>
                    <m:r>
                      <a:rPr lang="de-DE" i="1">
                        <a:latin typeface="Cambria Math" charset="0"/>
                      </a:rPr>
                      <m:t>𝐵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charset="0"/>
                          </a:rPr>
                          <m:t>𝛽</m:t>
                        </m:r>
                      </m:e>
                      <m:sub>
                        <m:r>
                          <a:rPr lang="de-DE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i="1">
                            <a:latin typeface="Cambria Math" charset="0"/>
                          </a:rPr>
                          <m:t>𝐴</m:t>
                        </m:r>
                      </m:e>
                    </m:d>
                    <m:r>
                      <a:rPr lang="de-DE" i="1">
                        <a:latin typeface="Cambria Math" charset="0"/>
                      </a:rPr>
                      <m:t>=1 </m:t>
                    </m:r>
                  </m:oMath>
                </a14:m>
                <a:r>
                  <a:rPr lang="en-US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charset="0"/>
                          </a:rPr>
                          <m:t>𝛽</m:t>
                        </m:r>
                      </m:e>
                      <m:sub>
                        <m:r>
                          <a:rPr lang="de-DE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i="1">
                            <a:latin typeface="Cambria Math" charset="0"/>
                          </a:rPr>
                          <m:t>𝐵</m:t>
                        </m:r>
                      </m:e>
                    </m:d>
                    <m:r>
                      <a:rPr lang="de-DE" i="1">
                        <a:latin typeface="Cambria Math" charset="0"/>
                      </a:rPr>
                      <m:t>=0 </m:t>
                    </m:r>
                  </m:oMath>
                </a14:m>
                <a:r>
                  <a:rPr lang="en-US" dirty="0"/>
                  <a:t>.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charset="0"/>
                          </a:rPr>
                          <m:t>𝛽</m:t>
                        </m:r>
                      </m:e>
                      <m:sub>
                        <m:r>
                          <a:rPr lang="de-DE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de-DE" b="0" i="1" smtClean="0">
                        <a:latin typeface="Cambria Math" charset="0"/>
                      </a:rPr>
                      <m:t>⊨</m:t>
                    </m:r>
                    <m:r>
                      <a:rPr lang="de-DE" i="1">
                        <a:latin typeface="Cambria Math" charset="0"/>
                      </a:rPr>
                      <m:t>𝐴</m:t>
                    </m:r>
                    <m:r>
                      <a:rPr lang="de-DE" i="1">
                        <a:latin typeface="Cambria Math" charset="0"/>
                      </a:rPr>
                      <m:t> ∧</m:t>
                    </m:r>
                    <m:r>
                      <a:rPr lang="de-DE" i="1">
                        <a:latin typeface="Cambria Math" charset="0"/>
                      </a:rPr>
                      <m:t>𝐵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charset="0"/>
                          </a:rPr>
                          <m:t>𝛽</m:t>
                        </m:r>
                      </m:e>
                      <m:sub>
                        <m:r>
                          <a:rPr lang="de-DE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de-DE" i="1">
                        <a:latin typeface="Cambria Math" charset="0"/>
                        <a:ea typeface="Cambria Math" charset="0"/>
                        <a:cs typeface="Cambria Math" charset="0"/>
                      </a:rPr>
                      <m:t>⊭</m:t>
                    </m:r>
                    <m:r>
                      <a:rPr lang="de-DE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¬</m:t>
                    </m:r>
                    <m:r>
                      <a:rPr lang="de-DE" i="1">
                        <a:latin typeface="Cambria Math" charset="0"/>
                      </a:rPr>
                      <m:t>𝐵</m:t>
                    </m:r>
                  </m:oMath>
                </a14:m>
                <a:r>
                  <a:rPr lang="en-US" dirty="0"/>
                  <a:t> </a:t>
                </a:r>
              </a:p>
              <a:p>
                <a:endParaRPr lang="en-US" dirty="0"/>
              </a:p>
              <a:p>
                <a:pPr lvl="1"/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Inhaltsplatzhalt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696" t="-1821" b="-30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121426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2D75B6"/>
                </a:solidFill>
              </a:rPr>
              <a:t>Temporal logic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38200" y="1663700"/>
            <a:ext cx="10515600" cy="2840567"/>
          </a:xfrm>
        </p:spPr>
        <p:txBody>
          <a:bodyPr/>
          <a:lstStyle/>
          <a:p>
            <a:r>
              <a:rPr lang="en-US" dirty="0"/>
              <a:t>Truth values of atomic proposition may change with time </a:t>
            </a:r>
          </a:p>
          <a:p>
            <a:r>
              <a:rPr lang="en-US" dirty="0"/>
              <a:t>Example: Truth values of A in the course of Anna’s life </a:t>
            </a:r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2665307"/>
            <a:ext cx="7399867" cy="1578000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838200" y="4504267"/>
            <a:ext cx="10515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Possible statements : </a:t>
            </a:r>
          </a:p>
          <a:p>
            <a:r>
              <a:rPr lang="en-US" dirty="0"/>
              <a:t>Anna will </a:t>
            </a:r>
            <a:r>
              <a:rPr lang="en-US" b="1" dirty="0"/>
              <a:t>eventually  </a:t>
            </a:r>
            <a:r>
              <a:rPr lang="en-US" dirty="0"/>
              <a:t>be an architect (at some point in the future)</a:t>
            </a:r>
          </a:p>
          <a:p>
            <a:r>
              <a:rPr lang="en-US" dirty="0"/>
              <a:t>Anna is an architect until she retires. </a:t>
            </a:r>
          </a:p>
        </p:txBody>
      </p:sp>
      <p:sp>
        <p:nvSpPr>
          <p:cNvPr id="7" name="Pfeil nach rechts 6"/>
          <p:cNvSpPr/>
          <p:nvPr/>
        </p:nvSpPr>
        <p:spPr>
          <a:xfrm>
            <a:off x="1253067" y="5960533"/>
            <a:ext cx="711200" cy="1354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feld 7"/>
          <p:cNvSpPr txBox="1"/>
          <p:nvPr/>
        </p:nvSpPr>
        <p:spPr>
          <a:xfrm>
            <a:off x="7179733" y="-14732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1" name="Textfeld 10"/>
          <p:cNvSpPr txBox="1"/>
          <p:nvPr/>
        </p:nvSpPr>
        <p:spPr>
          <a:xfrm>
            <a:off x="1964267" y="5843600"/>
            <a:ext cx="7653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Extension of propositional log with temporal connectives (eventually, until)</a:t>
            </a:r>
          </a:p>
        </p:txBody>
      </p:sp>
    </p:spTree>
    <p:extLst>
      <p:ext uri="{BB962C8B-B14F-4D97-AF65-F5344CB8AC3E}">
        <p14:creationId xmlns:p14="http://schemas.microsoft.com/office/powerpoint/2010/main" val="34180061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665126D-CBD1-0B46-96D5-41F96D5B92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9016810" cy="43513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E639759-3317-1D4D-840E-23124AAF6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does not suffice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78DDF2-BE71-B44A-9402-40E621804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/>
              <a:t>Prof. Dr.-Ing. habil. Alois Christian Knoll</a:t>
            </a:r>
            <a:endParaRPr lang="en-GB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AA837A79-CF1B-F344-A31A-032D5F9110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80678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2D75B6"/>
                </a:solidFill>
              </a:rPr>
              <a:t>Approaches for temporal logics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Linear-time temporal logics (LTL)</a:t>
            </a:r>
          </a:p>
          <a:p>
            <a:pPr lvl="1"/>
            <a:r>
              <a:rPr lang="en-US" dirty="0"/>
              <a:t>Formulae with temporal operators</a:t>
            </a:r>
          </a:p>
          <a:p>
            <a:pPr lvl="1"/>
            <a:r>
              <a:rPr lang="en-US" dirty="0"/>
              <a:t>Evaluated </a:t>
            </a:r>
            <a:r>
              <a:rPr lang="en-US" dirty="0" err="1"/>
              <a:t>w.r.t</a:t>
            </a:r>
            <a:r>
              <a:rPr lang="en-US" dirty="0"/>
              <a:t> (infinite)  sequences of valuations</a:t>
            </a:r>
          </a:p>
          <a:p>
            <a:pPr lvl="1"/>
            <a:r>
              <a:rPr lang="en-US" dirty="0"/>
              <a:t>Model-checking problem for LTL: </a:t>
            </a:r>
          </a:p>
          <a:p>
            <a:pPr lvl="2"/>
            <a:r>
              <a:rPr lang="en-US" dirty="0"/>
              <a:t>Given an LTL formula and a sequence of valuations, check whether the sequence is a model of the formula</a:t>
            </a:r>
          </a:p>
          <a:p>
            <a:endParaRPr lang="en-US" dirty="0"/>
          </a:p>
          <a:p>
            <a:r>
              <a:rPr lang="en-US" dirty="0"/>
              <a:t>Computation-tree logic (CTL, CTL*)</a:t>
            </a:r>
          </a:p>
          <a:p>
            <a:pPr lvl="1"/>
            <a:r>
              <a:rPr lang="en-US" dirty="0"/>
              <a:t>Considers (infinite) trees of valuations</a:t>
            </a:r>
          </a:p>
          <a:p>
            <a:pPr lvl="1"/>
            <a:r>
              <a:rPr lang="en-US" dirty="0"/>
              <a:t>Interpretation : non-determinism, multiple possible developments</a:t>
            </a:r>
          </a:p>
        </p:txBody>
      </p:sp>
    </p:spTree>
    <p:extLst>
      <p:ext uri="{BB962C8B-B14F-4D97-AF65-F5344CB8AC3E}">
        <p14:creationId xmlns:p14="http://schemas.microsoft.com/office/powerpoint/2010/main" val="27461739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2D75B6"/>
                </a:solidFill>
              </a:rPr>
              <a:t>CTL: Example</a:t>
            </a:r>
          </a:p>
        </p:txBody>
      </p:sp>
      <p:sp>
        <p:nvSpPr>
          <p:cNvPr id="21" name="Textfeld 20"/>
          <p:cNvSpPr txBox="1"/>
          <p:nvPr/>
        </p:nvSpPr>
        <p:spPr>
          <a:xfrm>
            <a:off x="8954219" y="1582862"/>
            <a:ext cx="1155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accelerate</a:t>
            </a:r>
          </a:p>
        </p:txBody>
      </p:sp>
      <p:sp>
        <p:nvSpPr>
          <p:cNvPr id="22" name="Textfeld 21"/>
          <p:cNvSpPr txBox="1"/>
          <p:nvPr/>
        </p:nvSpPr>
        <p:spPr>
          <a:xfrm>
            <a:off x="5745193" y="1582785"/>
            <a:ext cx="2173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Computational tree:</a:t>
            </a:r>
          </a:p>
        </p:txBody>
      </p:sp>
      <p:sp>
        <p:nvSpPr>
          <p:cNvPr id="23" name="Pfeil nach rechts 22"/>
          <p:cNvSpPr/>
          <p:nvPr/>
        </p:nvSpPr>
        <p:spPr>
          <a:xfrm rot="7854115">
            <a:off x="8370194" y="2231614"/>
            <a:ext cx="863340" cy="45719"/>
          </a:xfrm>
          <a:prstGeom prst="rightArrow">
            <a:avLst/>
          </a:prstGeom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Pfeil nach rechts 23"/>
          <p:cNvSpPr/>
          <p:nvPr/>
        </p:nvSpPr>
        <p:spPr>
          <a:xfrm rot="7854115">
            <a:off x="7097721" y="3448734"/>
            <a:ext cx="863340" cy="45719"/>
          </a:xfrm>
          <a:prstGeom prst="rightArrow">
            <a:avLst/>
          </a:prstGeom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Pfeil nach rechts 24"/>
          <p:cNvSpPr/>
          <p:nvPr/>
        </p:nvSpPr>
        <p:spPr>
          <a:xfrm rot="7854115">
            <a:off x="9427236" y="3448734"/>
            <a:ext cx="863340" cy="45719"/>
          </a:xfrm>
          <a:prstGeom prst="rightArrow">
            <a:avLst/>
          </a:prstGeom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Pfeil nach rechts 26"/>
          <p:cNvSpPr/>
          <p:nvPr/>
        </p:nvSpPr>
        <p:spPr>
          <a:xfrm rot="2915787">
            <a:off x="9828130" y="2223290"/>
            <a:ext cx="863340" cy="45719"/>
          </a:xfrm>
          <a:prstGeom prst="rightArrow">
            <a:avLst/>
          </a:prstGeom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Pfeil nach rechts 27"/>
          <p:cNvSpPr/>
          <p:nvPr/>
        </p:nvSpPr>
        <p:spPr>
          <a:xfrm rot="2915787">
            <a:off x="10965892" y="3451070"/>
            <a:ext cx="863340" cy="45719"/>
          </a:xfrm>
          <a:prstGeom prst="rightArrow">
            <a:avLst/>
          </a:prstGeom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Pfeil nach rechts 28"/>
          <p:cNvSpPr/>
          <p:nvPr/>
        </p:nvSpPr>
        <p:spPr>
          <a:xfrm rot="2915787">
            <a:off x="8372908" y="3451071"/>
            <a:ext cx="863340" cy="45719"/>
          </a:xfrm>
          <a:prstGeom prst="rightArrow">
            <a:avLst/>
          </a:prstGeom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feld 29"/>
          <p:cNvSpPr txBox="1"/>
          <p:nvPr/>
        </p:nvSpPr>
        <p:spPr>
          <a:xfrm>
            <a:off x="7544888" y="2670015"/>
            <a:ext cx="1572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accelerate</a:t>
            </a:r>
          </a:p>
        </p:txBody>
      </p:sp>
      <p:sp>
        <p:nvSpPr>
          <p:cNvPr id="32" name="Textfeld 31"/>
          <p:cNvSpPr txBox="1"/>
          <p:nvPr/>
        </p:nvSpPr>
        <p:spPr>
          <a:xfrm>
            <a:off x="10158827" y="2703358"/>
            <a:ext cx="1572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brake</a:t>
            </a:r>
            <a:endParaRPr lang="en-US" dirty="0"/>
          </a:p>
        </p:txBody>
      </p:sp>
      <p:sp>
        <p:nvSpPr>
          <p:cNvPr id="33" name="Textfeld 32"/>
          <p:cNvSpPr txBox="1"/>
          <p:nvPr/>
        </p:nvSpPr>
        <p:spPr>
          <a:xfrm>
            <a:off x="7108166" y="3812831"/>
            <a:ext cx="4212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.</a:t>
            </a:r>
          </a:p>
          <a:p>
            <a:r>
              <a:rPr lang="en-US" dirty="0"/>
              <a:t>.</a:t>
            </a:r>
          </a:p>
          <a:p>
            <a:r>
              <a:rPr lang="en-US" dirty="0"/>
              <a:t>.</a:t>
            </a:r>
          </a:p>
          <a:p>
            <a:r>
              <a:rPr lang="en-US" dirty="0"/>
              <a:t>.</a:t>
            </a:r>
          </a:p>
        </p:txBody>
      </p:sp>
      <p:sp>
        <p:nvSpPr>
          <p:cNvPr id="35" name="Textfeld 34"/>
          <p:cNvSpPr txBox="1"/>
          <p:nvPr/>
        </p:nvSpPr>
        <p:spPr>
          <a:xfrm>
            <a:off x="8890933" y="3812831"/>
            <a:ext cx="4212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.</a:t>
            </a:r>
          </a:p>
          <a:p>
            <a:r>
              <a:rPr lang="en-US" dirty="0"/>
              <a:t>.</a:t>
            </a:r>
          </a:p>
          <a:p>
            <a:r>
              <a:rPr lang="en-US" dirty="0"/>
              <a:t>.</a:t>
            </a:r>
          </a:p>
          <a:p>
            <a:r>
              <a:rPr lang="en-US" dirty="0"/>
              <a:t>.</a:t>
            </a:r>
          </a:p>
        </p:txBody>
      </p:sp>
      <p:sp>
        <p:nvSpPr>
          <p:cNvPr id="36" name="Textfeld 35"/>
          <p:cNvSpPr txBox="1"/>
          <p:nvPr/>
        </p:nvSpPr>
        <p:spPr>
          <a:xfrm>
            <a:off x="9490535" y="3887105"/>
            <a:ext cx="4212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.</a:t>
            </a:r>
          </a:p>
          <a:p>
            <a:r>
              <a:rPr lang="en-US" dirty="0"/>
              <a:t>.</a:t>
            </a:r>
          </a:p>
          <a:p>
            <a:r>
              <a:rPr lang="en-US" dirty="0"/>
              <a:t>.</a:t>
            </a:r>
          </a:p>
          <a:p>
            <a:r>
              <a:rPr lang="en-US" dirty="0"/>
              <a:t>.</a:t>
            </a:r>
          </a:p>
        </p:txBody>
      </p:sp>
      <p:sp>
        <p:nvSpPr>
          <p:cNvPr id="37" name="Textfeld 36"/>
          <p:cNvSpPr txBox="1"/>
          <p:nvPr/>
        </p:nvSpPr>
        <p:spPr>
          <a:xfrm>
            <a:off x="11520608" y="3812830"/>
            <a:ext cx="4212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.</a:t>
            </a:r>
          </a:p>
          <a:p>
            <a:r>
              <a:rPr lang="en-US" dirty="0"/>
              <a:t>.</a:t>
            </a:r>
          </a:p>
          <a:p>
            <a:r>
              <a:rPr lang="en-US" dirty="0"/>
              <a:t>.</a:t>
            </a:r>
          </a:p>
          <a:p>
            <a:r>
              <a:rPr lang="en-US" dirty="0"/>
              <a:t>.</a:t>
            </a:r>
          </a:p>
        </p:txBody>
      </p:sp>
      <p:sp>
        <p:nvSpPr>
          <p:cNvPr id="38" name="Textfeld 37"/>
          <p:cNvSpPr txBox="1"/>
          <p:nvPr/>
        </p:nvSpPr>
        <p:spPr>
          <a:xfrm>
            <a:off x="1466491" y="3471593"/>
            <a:ext cx="40544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CTL formula : AGEF brake 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Interpretation: “ From any state you can always reach the brake state”</a:t>
            </a:r>
          </a:p>
        </p:txBody>
      </p:sp>
      <p:pic>
        <p:nvPicPr>
          <p:cNvPr id="59" name="Bild 5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9438" y="1624890"/>
            <a:ext cx="3924300" cy="14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3903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2D75B6"/>
                </a:solidFill>
              </a:rPr>
              <a:t>LTL Example</a:t>
            </a:r>
          </a:p>
        </p:txBody>
      </p:sp>
      <p:sp>
        <p:nvSpPr>
          <p:cNvPr id="5" name="Oval 4"/>
          <p:cNvSpPr/>
          <p:nvPr/>
        </p:nvSpPr>
        <p:spPr>
          <a:xfrm>
            <a:off x="1655805" y="2273643"/>
            <a:ext cx="1370028" cy="691979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Nach unten gekrümmter Pfeil 5"/>
          <p:cNvSpPr/>
          <p:nvPr/>
        </p:nvSpPr>
        <p:spPr>
          <a:xfrm>
            <a:off x="1964267" y="1552832"/>
            <a:ext cx="609600" cy="720811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1838823" y="2465744"/>
            <a:ext cx="10615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accelerate</a:t>
            </a:r>
          </a:p>
        </p:txBody>
      </p:sp>
      <p:sp>
        <p:nvSpPr>
          <p:cNvPr id="8" name="Oval 7"/>
          <p:cNvSpPr/>
          <p:nvPr/>
        </p:nvSpPr>
        <p:spPr>
          <a:xfrm>
            <a:off x="3889173" y="2295159"/>
            <a:ext cx="1244584" cy="691979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Nach unten gekrümmter Pfeil 8"/>
          <p:cNvSpPr/>
          <p:nvPr/>
        </p:nvSpPr>
        <p:spPr>
          <a:xfrm>
            <a:off x="4252778" y="1582785"/>
            <a:ext cx="609600" cy="720811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Textfeld 9"/>
          <p:cNvSpPr txBox="1"/>
          <p:nvPr/>
        </p:nvSpPr>
        <p:spPr>
          <a:xfrm>
            <a:off x="4252778" y="2465744"/>
            <a:ext cx="9310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brake</a:t>
            </a:r>
          </a:p>
        </p:txBody>
      </p:sp>
      <p:sp>
        <p:nvSpPr>
          <p:cNvPr id="11" name="Pfeil nach rechts 10"/>
          <p:cNvSpPr/>
          <p:nvPr/>
        </p:nvSpPr>
        <p:spPr>
          <a:xfrm flipV="1">
            <a:off x="3025833" y="2429783"/>
            <a:ext cx="863340" cy="189849"/>
          </a:xfrm>
          <a:prstGeom prst="rightArrow">
            <a:avLst/>
          </a:prstGeom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feil nach rechts 11"/>
          <p:cNvSpPr/>
          <p:nvPr/>
        </p:nvSpPr>
        <p:spPr>
          <a:xfrm>
            <a:off x="1292199" y="2595712"/>
            <a:ext cx="313559" cy="68296"/>
          </a:xfrm>
          <a:prstGeom prst="rightArrow">
            <a:avLst/>
          </a:prstGeom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feld 20"/>
              <p:cNvSpPr txBox="1"/>
              <p:nvPr/>
            </p:nvSpPr>
            <p:spPr>
              <a:xfrm>
                <a:off x="6878996" y="1913237"/>
                <a:ext cx="4054415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charset="0"/>
                  <a:buChar char="•"/>
                </a:pPr>
                <a:r>
                  <a:rPr lang="en-US" dirty="0"/>
                  <a:t>LTL formula : G(not(brake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∧</m:t>
                    </m:r>
                  </m:oMath>
                </a14:m>
                <a:r>
                  <a:rPr lang="en-US" dirty="0"/>
                  <a:t>accelerate))</a:t>
                </a:r>
              </a:p>
              <a:p>
                <a:pPr marL="285750" indent="-285750">
                  <a:buFont typeface="Arial" charset="0"/>
                  <a:buChar char="•"/>
                </a:pPr>
                <a:endParaRPr lang="en-US" dirty="0"/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dirty="0"/>
                  <a:t>Interpretation: “ it never brakes and accelerates at the same time”</a:t>
                </a:r>
              </a:p>
            </p:txBody>
          </p:sp>
        </mc:Choice>
        <mc:Fallback xmlns="">
          <p:sp>
            <p:nvSpPr>
              <p:cNvPr id="21" name="Textfeld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8996" y="1913237"/>
                <a:ext cx="4054415" cy="1200329"/>
              </a:xfrm>
              <a:prstGeom prst="rect">
                <a:avLst/>
              </a:prstGeom>
              <a:blipFill rotWithShape="0">
                <a:blip r:embed="rId2"/>
                <a:stretch>
                  <a:fillRect l="-901" t="-3046" r="-1201" b="-71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feld 21"/>
          <p:cNvSpPr txBox="1"/>
          <p:nvPr/>
        </p:nvSpPr>
        <p:spPr>
          <a:xfrm>
            <a:off x="1255138" y="3485732"/>
            <a:ext cx="2380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LTL path:</a:t>
            </a:r>
          </a:p>
        </p:txBody>
      </p:sp>
      <p:sp>
        <p:nvSpPr>
          <p:cNvPr id="23" name="Oval 22"/>
          <p:cNvSpPr/>
          <p:nvPr/>
        </p:nvSpPr>
        <p:spPr>
          <a:xfrm>
            <a:off x="1240338" y="3914796"/>
            <a:ext cx="1370028" cy="691979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feld 23"/>
          <p:cNvSpPr txBox="1"/>
          <p:nvPr/>
        </p:nvSpPr>
        <p:spPr>
          <a:xfrm>
            <a:off x="1423356" y="4106897"/>
            <a:ext cx="10615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accelerate</a:t>
            </a:r>
          </a:p>
        </p:txBody>
      </p:sp>
      <p:sp>
        <p:nvSpPr>
          <p:cNvPr id="25" name="Oval 24"/>
          <p:cNvSpPr/>
          <p:nvPr/>
        </p:nvSpPr>
        <p:spPr>
          <a:xfrm>
            <a:off x="3473706" y="3936312"/>
            <a:ext cx="1244584" cy="691979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feld 25"/>
          <p:cNvSpPr txBox="1"/>
          <p:nvPr/>
        </p:nvSpPr>
        <p:spPr>
          <a:xfrm>
            <a:off x="3767365" y="4135414"/>
            <a:ext cx="9310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brake</a:t>
            </a:r>
          </a:p>
        </p:txBody>
      </p:sp>
      <p:sp>
        <p:nvSpPr>
          <p:cNvPr id="27" name="Pfeil nach rechts 26"/>
          <p:cNvSpPr/>
          <p:nvPr/>
        </p:nvSpPr>
        <p:spPr>
          <a:xfrm>
            <a:off x="2610366" y="4260785"/>
            <a:ext cx="863340" cy="45719"/>
          </a:xfrm>
          <a:prstGeom prst="rightArrow">
            <a:avLst/>
          </a:prstGeom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5631676" y="3947708"/>
            <a:ext cx="1244584" cy="691979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feld 28"/>
          <p:cNvSpPr txBox="1"/>
          <p:nvPr/>
        </p:nvSpPr>
        <p:spPr>
          <a:xfrm>
            <a:off x="5960450" y="4154660"/>
            <a:ext cx="9310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brake</a:t>
            </a:r>
          </a:p>
        </p:txBody>
      </p:sp>
      <p:sp>
        <p:nvSpPr>
          <p:cNvPr id="30" name="Pfeil nach rechts 29"/>
          <p:cNvSpPr/>
          <p:nvPr/>
        </p:nvSpPr>
        <p:spPr>
          <a:xfrm>
            <a:off x="4768336" y="4272181"/>
            <a:ext cx="863340" cy="45719"/>
          </a:xfrm>
          <a:prstGeom prst="rightArrow">
            <a:avLst/>
          </a:prstGeom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Pfeil nach rechts 33"/>
          <p:cNvSpPr/>
          <p:nvPr/>
        </p:nvSpPr>
        <p:spPr>
          <a:xfrm>
            <a:off x="9228293" y="4322125"/>
            <a:ext cx="301552" cy="45719"/>
          </a:xfrm>
          <a:prstGeom prst="rightArrow">
            <a:avLst/>
          </a:prstGeom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Pfeil nach rechts 34"/>
          <p:cNvSpPr/>
          <p:nvPr/>
        </p:nvSpPr>
        <p:spPr>
          <a:xfrm>
            <a:off x="9990150" y="4334932"/>
            <a:ext cx="296698" cy="45719"/>
          </a:xfrm>
          <a:prstGeom prst="rightArrow">
            <a:avLst/>
          </a:prstGeom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feld 35"/>
          <p:cNvSpPr txBox="1"/>
          <p:nvPr/>
        </p:nvSpPr>
        <p:spPr>
          <a:xfrm>
            <a:off x="9529845" y="4154660"/>
            <a:ext cx="499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dirty="0"/>
              <a:t>…</a:t>
            </a:r>
            <a:r>
              <a:rPr lang="de-DE" dirty="0"/>
              <a:t>.</a:t>
            </a:r>
            <a:r>
              <a:rPr lang="en-US" dirty="0"/>
              <a:t>.</a:t>
            </a:r>
          </a:p>
        </p:txBody>
      </p:sp>
      <p:sp>
        <p:nvSpPr>
          <p:cNvPr id="38" name="Oval 37"/>
          <p:cNvSpPr/>
          <p:nvPr/>
        </p:nvSpPr>
        <p:spPr>
          <a:xfrm>
            <a:off x="7851077" y="3962558"/>
            <a:ext cx="1370028" cy="691979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feld 38"/>
          <p:cNvSpPr txBox="1"/>
          <p:nvPr/>
        </p:nvSpPr>
        <p:spPr>
          <a:xfrm>
            <a:off x="8159817" y="4156138"/>
            <a:ext cx="10615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accelerate</a:t>
            </a:r>
          </a:p>
        </p:txBody>
      </p:sp>
      <p:sp>
        <p:nvSpPr>
          <p:cNvPr id="40" name="Pfeil nach rechts 39"/>
          <p:cNvSpPr/>
          <p:nvPr/>
        </p:nvSpPr>
        <p:spPr>
          <a:xfrm>
            <a:off x="6944269" y="4287168"/>
            <a:ext cx="863340" cy="45719"/>
          </a:xfrm>
          <a:prstGeom prst="rightArrow">
            <a:avLst/>
          </a:prstGeom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Pfeil nach rechts 40"/>
          <p:cNvSpPr/>
          <p:nvPr/>
        </p:nvSpPr>
        <p:spPr>
          <a:xfrm rot="10800000" flipV="1">
            <a:off x="2975787" y="2685601"/>
            <a:ext cx="863340" cy="189849"/>
          </a:xfrm>
          <a:prstGeom prst="rightArrow">
            <a:avLst/>
          </a:prstGeom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1240338" y="4878056"/>
            <a:ext cx="1370028" cy="691979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feld 42"/>
          <p:cNvSpPr txBox="1"/>
          <p:nvPr/>
        </p:nvSpPr>
        <p:spPr>
          <a:xfrm>
            <a:off x="1423356" y="5070157"/>
            <a:ext cx="10615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accelerate</a:t>
            </a:r>
          </a:p>
        </p:txBody>
      </p:sp>
      <p:sp>
        <p:nvSpPr>
          <p:cNvPr id="44" name="Oval 43"/>
          <p:cNvSpPr/>
          <p:nvPr/>
        </p:nvSpPr>
        <p:spPr>
          <a:xfrm>
            <a:off x="3473706" y="4899572"/>
            <a:ext cx="1244584" cy="691979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feld 44"/>
          <p:cNvSpPr txBox="1"/>
          <p:nvPr/>
        </p:nvSpPr>
        <p:spPr>
          <a:xfrm>
            <a:off x="3767365" y="5098674"/>
            <a:ext cx="9310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brake</a:t>
            </a:r>
          </a:p>
        </p:txBody>
      </p:sp>
      <p:sp>
        <p:nvSpPr>
          <p:cNvPr id="46" name="Pfeil nach rechts 45"/>
          <p:cNvSpPr/>
          <p:nvPr/>
        </p:nvSpPr>
        <p:spPr>
          <a:xfrm>
            <a:off x="2610366" y="5224045"/>
            <a:ext cx="863340" cy="45719"/>
          </a:xfrm>
          <a:prstGeom prst="rightArrow">
            <a:avLst/>
          </a:prstGeom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5631676" y="4910968"/>
            <a:ext cx="1244584" cy="691979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feld 47"/>
          <p:cNvSpPr txBox="1"/>
          <p:nvPr/>
        </p:nvSpPr>
        <p:spPr>
          <a:xfrm>
            <a:off x="5858874" y="5117920"/>
            <a:ext cx="9310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accelerate</a:t>
            </a:r>
            <a:endParaRPr lang="en-US" sz="1400" dirty="0"/>
          </a:p>
        </p:txBody>
      </p:sp>
      <p:sp>
        <p:nvSpPr>
          <p:cNvPr id="49" name="Pfeil nach rechts 48"/>
          <p:cNvSpPr/>
          <p:nvPr/>
        </p:nvSpPr>
        <p:spPr>
          <a:xfrm>
            <a:off x="4768336" y="5235441"/>
            <a:ext cx="863340" cy="45719"/>
          </a:xfrm>
          <a:prstGeom prst="rightArrow">
            <a:avLst/>
          </a:prstGeom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Pfeil nach rechts 49"/>
          <p:cNvSpPr/>
          <p:nvPr/>
        </p:nvSpPr>
        <p:spPr>
          <a:xfrm>
            <a:off x="9228293" y="5285385"/>
            <a:ext cx="301552" cy="45719"/>
          </a:xfrm>
          <a:prstGeom prst="rightArrow">
            <a:avLst/>
          </a:prstGeom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Pfeil nach rechts 50"/>
          <p:cNvSpPr/>
          <p:nvPr/>
        </p:nvSpPr>
        <p:spPr>
          <a:xfrm>
            <a:off x="9990150" y="5298192"/>
            <a:ext cx="296698" cy="45719"/>
          </a:xfrm>
          <a:prstGeom prst="rightArrow">
            <a:avLst/>
          </a:prstGeom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feld 51"/>
          <p:cNvSpPr txBox="1"/>
          <p:nvPr/>
        </p:nvSpPr>
        <p:spPr>
          <a:xfrm>
            <a:off x="9529845" y="5117920"/>
            <a:ext cx="499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dirty="0"/>
              <a:t>…</a:t>
            </a:r>
            <a:r>
              <a:rPr lang="de-DE" dirty="0"/>
              <a:t>.</a:t>
            </a:r>
            <a:r>
              <a:rPr lang="en-US" dirty="0"/>
              <a:t>.</a:t>
            </a:r>
          </a:p>
        </p:txBody>
      </p:sp>
      <p:sp>
        <p:nvSpPr>
          <p:cNvPr id="53" name="Oval 52"/>
          <p:cNvSpPr/>
          <p:nvPr/>
        </p:nvSpPr>
        <p:spPr>
          <a:xfrm>
            <a:off x="7851077" y="4925818"/>
            <a:ext cx="1370028" cy="691979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feld 53"/>
          <p:cNvSpPr txBox="1"/>
          <p:nvPr/>
        </p:nvSpPr>
        <p:spPr>
          <a:xfrm>
            <a:off x="8079602" y="5117920"/>
            <a:ext cx="10615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accelerate</a:t>
            </a:r>
          </a:p>
        </p:txBody>
      </p:sp>
      <p:sp>
        <p:nvSpPr>
          <p:cNvPr id="55" name="Pfeil nach rechts 54"/>
          <p:cNvSpPr/>
          <p:nvPr/>
        </p:nvSpPr>
        <p:spPr>
          <a:xfrm>
            <a:off x="6944269" y="5250428"/>
            <a:ext cx="863340" cy="45719"/>
          </a:xfrm>
          <a:prstGeom prst="rightArrow">
            <a:avLst/>
          </a:prstGeom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feld 55"/>
          <p:cNvSpPr txBox="1"/>
          <p:nvPr/>
        </p:nvSpPr>
        <p:spPr>
          <a:xfrm>
            <a:off x="3911050" y="5570035"/>
            <a:ext cx="3698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.</a:t>
            </a:r>
          </a:p>
          <a:p>
            <a:r>
              <a:rPr lang="en-US" dirty="0"/>
              <a:t>.</a:t>
            </a:r>
          </a:p>
          <a:p>
            <a:r>
              <a:rPr lang="en-US" dirty="0"/>
              <a:t>.</a:t>
            </a:r>
          </a:p>
          <a:p>
            <a:r>
              <a:rPr lang="en-US" dirty="0"/>
              <a:t>.</a:t>
            </a:r>
          </a:p>
        </p:txBody>
      </p:sp>
      <p:sp>
        <p:nvSpPr>
          <p:cNvPr id="57" name="Textfeld 56"/>
          <p:cNvSpPr txBox="1"/>
          <p:nvPr/>
        </p:nvSpPr>
        <p:spPr>
          <a:xfrm>
            <a:off x="1838823" y="5738858"/>
            <a:ext cx="3698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.</a:t>
            </a:r>
          </a:p>
          <a:p>
            <a:r>
              <a:rPr lang="en-US" dirty="0"/>
              <a:t>.</a:t>
            </a:r>
          </a:p>
          <a:p>
            <a:r>
              <a:rPr lang="en-US" dirty="0"/>
              <a:t>.</a:t>
            </a:r>
          </a:p>
          <a:p>
            <a:r>
              <a:rPr lang="en-US" dirty="0"/>
              <a:t>.</a:t>
            </a:r>
          </a:p>
        </p:txBody>
      </p:sp>
      <p:sp>
        <p:nvSpPr>
          <p:cNvPr id="58" name="Textfeld 57"/>
          <p:cNvSpPr txBox="1"/>
          <p:nvPr/>
        </p:nvSpPr>
        <p:spPr>
          <a:xfrm>
            <a:off x="6089650" y="5584659"/>
            <a:ext cx="3698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.</a:t>
            </a:r>
          </a:p>
          <a:p>
            <a:r>
              <a:rPr lang="en-US" dirty="0"/>
              <a:t>.</a:t>
            </a:r>
          </a:p>
          <a:p>
            <a:r>
              <a:rPr lang="en-US" dirty="0"/>
              <a:t>.</a:t>
            </a:r>
          </a:p>
          <a:p>
            <a:r>
              <a:rPr lang="en-US" dirty="0"/>
              <a:t>.</a:t>
            </a:r>
          </a:p>
        </p:txBody>
      </p:sp>
      <p:sp>
        <p:nvSpPr>
          <p:cNvPr id="59" name="Textfeld 58"/>
          <p:cNvSpPr txBox="1"/>
          <p:nvPr/>
        </p:nvSpPr>
        <p:spPr>
          <a:xfrm>
            <a:off x="8351143" y="5602947"/>
            <a:ext cx="3698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.</a:t>
            </a:r>
          </a:p>
          <a:p>
            <a:r>
              <a:rPr lang="en-US" dirty="0"/>
              <a:t>.</a:t>
            </a:r>
          </a:p>
          <a:p>
            <a:r>
              <a:rPr lang="en-US" dirty="0"/>
              <a:t>.</a:t>
            </a:r>
          </a:p>
          <a:p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192342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2D75B6"/>
                </a:solidFill>
              </a:rPr>
              <a:t>Probabilistic Model checking for MDPs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63700"/>
                <a:ext cx="5630333" cy="4351338"/>
              </a:xfrm>
            </p:spPr>
            <p:txBody>
              <a:bodyPr/>
              <a:lstStyle/>
              <a:p>
                <a:r>
                  <a:rPr lang="en-US" dirty="0"/>
                  <a:t>MDPs are probabilistic and non-deterministic systems</a:t>
                </a:r>
              </a:p>
              <a:p>
                <a:r>
                  <a:rPr lang="en-US" dirty="0"/>
                  <a:t>Formally a tuple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charset="0"/>
                          </a:rPr>
                          <m:t>𝑆</m:t>
                        </m:r>
                        <m:r>
                          <a:rPr lang="de-DE" b="0" i="1" smtClean="0">
                            <a:latin typeface="Cambria Math" charset="0"/>
                          </a:rPr>
                          <m:t>, 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charset="0"/>
                              </a:rPr>
                              <m:t>𝑖𝑛𝑖𝑡</m:t>
                            </m:r>
                          </m:sub>
                        </m:sSub>
                        <m:r>
                          <a:rPr lang="de-DE" b="0" i="1" smtClean="0">
                            <a:latin typeface="Cambria Math" charset="0"/>
                          </a:rPr>
                          <m:t>, </m:t>
                        </m:r>
                        <m:r>
                          <a:rPr lang="de-DE" b="0" i="1" smtClean="0">
                            <a:latin typeface="Cambria Math" charset="0"/>
                          </a:rPr>
                          <m:t>𝑆𝑡𝑒𝑝𝑠</m:t>
                        </m:r>
                        <m:r>
                          <a:rPr lang="de-DE" b="0" i="1" smtClean="0">
                            <a:latin typeface="Cambria Math" charset="0"/>
                          </a:rPr>
                          <m:t>, </m:t>
                        </m:r>
                        <m:r>
                          <a:rPr lang="de-DE" b="0" i="1" smtClean="0">
                            <a:latin typeface="Cambria Math" charset="0"/>
                          </a:rPr>
                          <m:t>𝐿</m:t>
                        </m:r>
                      </m:e>
                    </m:d>
                    <m:r>
                      <a:rPr lang="de-DE" b="0" i="0" smtClean="0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dirty="0"/>
                  <a:t>where: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de-DE" b="0" i="1" smtClean="0">
                        <a:latin typeface="Cambria Math" charset="0"/>
                      </a:rPr>
                      <m:t>𝑆</m:t>
                    </m:r>
                  </m:oMath>
                </a14:m>
                <a:r>
                  <a:rPr lang="en-US" dirty="0"/>
                  <a:t> is a finite set of states (“state space”)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charset="0"/>
                          </a:rPr>
                          <m:t>𝑠</m:t>
                        </m:r>
                      </m:e>
                      <m:sub>
                        <m:r>
                          <a:rPr lang="de-DE" b="0" i="1" smtClean="0">
                            <a:latin typeface="Cambria Math" charset="0"/>
                          </a:rPr>
                          <m:t>𝑖𝑛𝑖𝑡</m:t>
                        </m:r>
                      </m:sub>
                    </m:sSub>
                    <m:r>
                      <a:rPr lang="de-DE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  <m:r>
                      <a:rPr lang="de-DE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</m:oMath>
                </a14:m>
                <a:r>
                  <a:rPr lang="en-US" dirty="0"/>
                  <a:t> is the initial state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de-DE" b="0" i="0" dirty="0" smtClean="0"/>
                      <m:t>Steps</m:t>
                    </m:r>
                    <m:r>
                      <m:rPr>
                        <m:nor/>
                      </m:rPr>
                      <a:rPr lang="de-DE" b="0" i="0" dirty="0" smtClean="0"/>
                      <m:t>: </m:t>
                    </m:r>
                    <m:r>
                      <m:rPr>
                        <m:nor/>
                      </m:rPr>
                      <a:rPr lang="de-DE" b="0" i="0" dirty="0" smtClean="0"/>
                      <m:t>S</m:t>
                    </m:r>
                    <m:r>
                      <m:rPr>
                        <m:nor/>
                      </m:rPr>
                      <a:rPr lang="de-DE" b="0" i="0" dirty="0" smtClean="0"/>
                      <m:t> </m:t>
                    </m:r>
                    <m:r>
                      <a:rPr lang="de-DE" b="0" i="1" dirty="0" smtClean="0"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de-DE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de-DE" b="0" i="0" dirty="0" smtClean="0"/>
                          <m:t>2</m:t>
                        </m:r>
                      </m:e>
                      <m:sup>
                        <m:r>
                          <a:rPr lang="de-DE" b="0" i="1" dirty="0" smtClean="0">
                            <a:latin typeface="Cambria Math" charset="0"/>
                          </a:rPr>
                          <m:t>𝐴𝑐𝑡𝑥𝐷𝑖𝑠𝑡</m:t>
                        </m:r>
                        <m:r>
                          <a:rPr lang="de-DE" b="0" i="1" dirty="0" smtClean="0">
                            <a:latin typeface="Cambria Math" charset="0"/>
                          </a:rPr>
                          <m:t>(</m:t>
                        </m:r>
                        <m:r>
                          <a:rPr lang="de-DE" b="0" i="1" dirty="0" smtClean="0">
                            <a:latin typeface="Cambria Math" charset="0"/>
                          </a:rPr>
                          <m:t>𝑆</m:t>
                        </m:r>
                        <m:r>
                          <a:rPr lang="de-DE" b="0" i="1" dirty="0" smtClean="0">
                            <a:latin typeface="Cambria Math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dirty="0"/>
                  <a:t> is the transition probability function, where Act is  a set of actions and </a:t>
                </a:r>
                <a:r>
                  <a:rPr lang="en-US" dirty="0" err="1"/>
                  <a:t>Dist</a:t>
                </a:r>
                <a:r>
                  <a:rPr lang="en-US" dirty="0"/>
                  <a:t>(S) is the set of discrete probability distributions over the set 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de-DE" b="0" i="1" smtClean="0">
                        <a:latin typeface="Cambria Math" charset="0"/>
                      </a:rPr>
                      <m:t>𝐿</m:t>
                    </m:r>
                    <m:r>
                      <a:rPr lang="de-DE" b="0" i="1" smtClean="0">
                        <a:latin typeface="Cambria Math" charset="0"/>
                      </a:rPr>
                      <m:t> :</m:t>
                    </m:r>
                    <m:r>
                      <a:rPr lang="de-DE" b="0" i="1" smtClean="0">
                        <a:latin typeface="Cambria Math" charset="0"/>
                      </a:rPr>
                      <m:t>𝑆</m:t>
                    </m:r>
                    <m:r>
                      <a:rPr lang="de-DE" b="0" i="1" smtClean="0">
                        <a:latin typeface="Cambria Math" charset="0"/>
                      </a:rPr>
                      <m:t>→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charset="0"/>
                          </a:rPr>
                          <m:t>2</m:t>
                        </m:r>
                      </m:e>
                      <m:sup>
                        <m:r>
                          <a:rPr lang="de-DE" b="0" i="1" smtClean="0">
                            <a:latin typeface="Cambria Math" charset="0"/>
                          </a:rPr>
                          <m:t>𝐴𝑃</m:t>
                        </m:r>
                      </m:sup>
                    </m:sSup>
                    <m:r>
                      <a:rPr lang="de-DE" b="0" i="1" smtClean="0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dirty="0"/>
                  <a:t>is a labelling with atomic propositions  </a:t>
                </a:r>
              </a:p>
            </p:txBody>
          </p:sp>
        </mc:Choice>
        <mc:Fallback xmlns="">
          <p:sp>
            <p:nvSpPr>
              <p:cNvPr id="3" name="Inhaltsplatzhalt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63700"/>
                <a:ext cx="5630333" cy="4351338"/>
              </a:xfrm>
              <a:blipFill rotWithShape="0">
                <a:blip r:embed="rId2"/>
                <a:stretch>
                  <a:fillRect l="-1300" t="-1821" r="-5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Bild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33" y="1663700"/>
            <a:ext cx="4784913" cy="3576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949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2D75B6"/>
                </a:solidFill>
              </a:rPr>
              <a:t>Probabilistic Model checking for MPDs in PCTL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PCTL : Extension of CTL with a probabilistic operator </a:t>
                </a:r>
              </a:p>
              <a:p>
                <a:r>
                  <a:rPr lang="en-US" dirty="0"/>
                  <a:t>Example </a:t>
                </a:r>
              </a:p>
              <a:p>
                <a:pPr lvl="1"/>
                <a:r>
                  <a:rPr lang="en-US" dirty="0"/>
                  <a:t>“if a message is sent, then the probability of it being delivered within 10 steps is at least 0.95”</a:t>
                </a:r>
              </a:p>
              <a:p>
                <a:r>
                  <a:rPr lang="en-US" dirty="0"/>
                  <a:t>Complexity is linear in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charset="0"/>
                      </a:rPr>
                      <m:t>|</m:t>
                    </m:r>
                    <m:r>
                      <a:rPr lang="de-DE" b="0" i="1" smtClean="0">
                        <a:latin typeface="Cambria Math" charset="0"/>
                      </a:rPr>
                      <m:t>𝜙</m:t>
                    </m:r>
                    <m:r>
                      <a:rPr lang="de-DE" b="0" i="1" smtClean="0">
                        <a:latin typeface="Cambria Math" charset="0"/>
                      </a:rPr>
                      <m:t>|</m:t>
                    </m:r>
                  </m:oMath>
                </a14:m>
                <a:r>
                  <a:rPr lang="en-US" dirty="0"/>
                  <a:t> and polynomial in |S|</a:t>
                </a:r>
              </a:p>
              <a:p>
                <a:endParaRPr lang="en-US" dirty="0"/>
              </a:p>
              <a:p>
                <a:r>
                  <a:rPr lang="en-US" dirty="0"/>
                  <a:t>S := State space of MDP</a:t>
                </a:r>
              </a:p>
              <a:p>
                <a14:m>
                  <m:oMath xmlns:m="http://schemas.openxmlformats.org/officeDocument/2006/math">
                    <m:r>
                      <a:rPr lang="de-DE" i="1">
                        <a:latin typeface="Cambria Math" charset="0"/>
                      </a:rPr>
                      <m:t>𝜙</m:t>
                    </m:r>
                  </m:oMath>
                </a14:m>
                <a:r>
                  <a:rPr lang="en-US" dirty="0"/>
                  <a:t>:= PCTL formula</a:t>
                </a:r>
              </a:p>
            </p:txBody>
          </p:sp>
        </mc:Choice>
        <mc:Fallback xmlns="">
          <p:sp>
            <p:nvSpPr>
              <p:cNvPr id="3" name="Inhaltsplatzhalt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03" t="-17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444526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2D75B6"/>
                </a:solidFill>
              </a:rPr>
              <a:t>Probabilistic Model checking for MPDs in </a:t>
            </a:r>
            <a:r>
              <a:rPr lang="en-US" dirty="0" err="1">
                <a:solidFill>
                  <a:srgbClr val="2D75B6"/>
                </a:solidFill>
              </a:rPr>
              <a:t>pLTL</a:t>
            </a:r>
            <a:r>
              <a:rPr lang="en-US" dirty="0">
                <a:solidFill>
                  <a:srgbClr val="2D75B6"/>
                </a:solidFill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7567"/>
                <a:ext cx="10515600" cy="4351338"/>
              </a:xfrm>
            </p:spPr>
            <p:txBody>
              <a:bodyPr/>
              <a:lstStyle/>
              <a:p>
                <a:r>
                  <a:rPr lang="en-US" dirty="0"/>
                  <a:t>Same concept as PCTL : probabilities of set of path formulae</a:t>
                </a:r>
              </a:p>
              <a:p>
                <a:r>
                  <a:rPr lang="en-US" dirty="0"/>
                  <a:t>Complexity is doubly exponential in </a:t>
                </a:r>
                <a14:m>
                  <m:oMath xmlns:m="http://schemas.openxmlformats.org/officeDocument/2006/math">
                    <m:r>
                      <a:rPr lang="de-DE" b="0" i="0" smtClean="0">
                        <a:latin typeface="Cambria Math" charset="0"/>
                      </a:rPr>
                      <m:t>|</m:t>
                    </m:r>
                    <m:r>
                      <a:rPr lang="de-DE" b="0" i="1" smtClean="0">
                        <a:latin typeface="Cambria Math" charset="0"/>
                      </a:rPr>
                      <m:t>𝜓</m:t>
                    </m:r>
                    <m:r>
                      <a:rPr lang="de-DE" b="0" i="1" smtClean="0">
                        <a:latin typeface="Cambria Math" charset="0"/>
                      </a:rPr>
                      <m:t>|</m:t>
                    </m:r>
                  </m:oMath>
                </a14:m>
                <a:r>
                  <a:rPr lang="en-US" dirty="0"/>
                  <a:t>  and polynomial in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charset="0"/>
                          </a:rPr>
                          <m:t>𝑆</m:t>
                        </m:r>
                      </m:e>
                    </m:d>
                  </m:oMath>
                </a14:m>
                <a:endParaRPr lang="de-DE" b="0" dirty="0"/>
              </a:p>
              <a:p>
                <a:r>
                  <a:rPr lang="en-US" dirty="0"/>
                  <a:t>S : = State space of  MDP</a:t>
                </a:r>
              </a:p>
              <a:p>
                <a14:m>
                  <m:oMath xmlns:m="http://schemas.openxmlformats.org/officeDocument/2006/math">
                    <m:r>
                      <a:rPr lang="de-DE" i="1">
                        <a:latin typeface="Cambria Math" charset="0"/>
                      </a:rPr>
                      <m:t>𝜓</m:t>
                    </m:r>
                  </m:oMath>
                </a14:m>
                <a:r>
                  <a:rPr lang="en-US" dirty="0"/>
                  <a:t> := LTL formula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Inhaltsplatzhalt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7567"/>
                <a:ext cx="10515600" cy="4351338"/>
              </a:xfrm>
              <a:blipFill rotWithShape="0">
                <a:blip r:embed="rId2"/>
                <a:stretch>
                  <a:fillRect l="-696" t="-16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58365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2D75B6"/>
                </a:solidFill>
              </a:rPr>
              <a:t>Probabilistic Model Checking Tool : PRISM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PRISM: Probabilistic symbolic model checker</a:t>
            </a:r>
          </a:p>
          <a:p>
            <a:pPr lvl="1"/>
            <a:r>
              <a:rPr lang="en-US" dirty="0"/>
              <a:t>Developed at Birmingham/Oxford University, since 1999</a:t>
            </a:r>
          </a:p>
          <a:p>
            <a:pPr lvl="1"/>
            <a:r>
              <a:rPr lang="en-US" dirty="0"/>
              <a:t>Free and open source</a:t>
            </a:r>
          </a:p>
          <a:p>
            <a:endParaRPr lang="en-US" dirty="0"/>
          </a:p>
          <a:p>
            <a:r>
              <a:rPr lang="en-US" dirty="0"/>
              <a:t>Model checking of : </a:t>
            </a:r>
          </a:p>
          <a:p>
            <a:pPr lvl="1"/>
            <a:r>
              <a:rPr lang="en-US" dirty="0"/>
              <a:t>PCTL,  </a:t>
            </a:r>
            <a:r>
              <a:rPr lang="en-US" dirty="0" err="1"/>
              <a:t>pLTL</a:t>
            </a:r>
            <a:r>
              <a:rPr lang="en-US" dirty="0"/>
              <a:t> </a:t>
            </a:r>
            <a:r>
              <a:rPr lang="mr-IN" dirty="0"/>
              <a:t>…</a:t>
            </a:r>
            <a:endParaRPr lang="de-DE" dirty="0"/>
          </a:p>
          <a:p>
            <a:pPr lvl="1"/>
            <a:endParaRPr lang="de-DE" dirty="0"/>
          </a:p>
          <a:p>
            <a:r>
              <a:rPr lang="de-DE" dirty="0" err="1"/>
              <a:t>Symbolic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 </a:t>
            </a:r>
            <a:r>
              <a:rPr lang="de-DE" dirty="0" err="1"/>
              <a:t>structures</a:t>
            </a:r>
            <a:endParaRPr lang="de-DE" dirty="0"/>
          </a:p>
          <a:p>
            <a:pPr lvl="1"/>
            <a:r>
              <a:rPr lang="de-DE" dirty="0"/>
              <a:t>State </a:t>
            </a:r>
            <a:r>
              <a:rPr lang="de-DE" dirty="0" err="1"/>
              <a:t>explosion</a:t>
            </a:r>
            <a:r>
              <a:rPr lang="de-DE" dirty="0"/>
              <a:t> </a:t>
            </a:r>
            <a:r>
              <a:rPr lang="de-DE" dirty="0" err="1"/>
              <a:t>problem</a:t>
            </a:r>
            <a:r>
              <a:rPr lang="de-DE" dirty="0"/>
              <a:t>: Compact </a:t>
            </a:r>
            <a:r>
              <a:rPr lang="de-DE" dirty="0" err="1"/>
              <a:t>storage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exploiting</a:t>
            </a:r>
            <a:r>
              <a:rPr lang="de-DE" dirty="0"/>
              <a:t> </a:t>
            </a:r>
            <a:r>
              <a:rPr lang="de-DE" dirty="0" err="1"/>
              <a:t>regularity</a:t>
            </a:r>
            <a:r>
              <a:rPr lang="de-DE" dirty="0"/>
              <a:t> (</a:t>
            </a:r>
            <a:r>
              <a:rPr lang="de-DE" dirty="0" err="1"/>
              <a:t>using</a:t>
            </a:r>
            <a:r>
              <a:rPr lang="de-DE" dirty="0"/>
              <a:t> Binary </a:t>
            </a:r>
            <a:r>
              <a:rPr lang="de-DE" dirty="0" err="1"/>
              <a:t>decision</a:t>
            </a:r>
            <a:r>
              <a:rPr lang="de-DE" dirty="0"/>
              <a:t> </a:t>
            </a:r>
            <a:r>
              <a:rPr lang="de-DE" dirty="0" err="1"/>
              <a:t>diagrams</a:t>
            </a:r>
            <a:r>
              <a:rPr lang="de-DE" dirty="0"/>
              <a:t>)</a:t>
            </a:r>
          </a:p>
          <a:p>
            <a:pPr lvl="1"/>
            <a:endParaRPr lang="de-DE" dirty="0"/>
          </a:p>
          <a:p>
            <a:r>
              <a:rPr lang="de-DE" dirty="0"/>
              <a:t>PRISM </a:t>
            </a:r>
            <a:r>
              <a:rPr lang="de-DE" dirty="0" err="1"/>
              <a:t>website</a:t>
            </a:r>
            <a:r>
              <a:rPr lang="de-DE" dirty="0"/>
              <a:t>: http://</a:t>
            </a:r>
            <a:r>
              <a:rPr lang="de-DE" dirty="0" err="1"/>
              <a:t>www.prismmodelchecker.org</a:t>
            </a:r>
            <a:r>
              <a:rPr lang="de-DE" dirty="0"/>
              <a:t>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15224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45AB90-A073-AE4C-A97D-48F2BEB12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3787F4-4E5E-4C4B-BACE-B06DA1A62B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41E9FF-7BE4-654D-A176-782E179678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07EB3A-4B9C-B84C-BB5A-A3853C258C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/>
              <a:t>Prof. Dr.-Ing. habil. Alois Christian Knoll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756790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44998F-950B-5C44-95DA-EC2C12360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to Action Verification in Q-Learning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F1ECB173-2B97-4B45-AD9E-6A51EBFEAD30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933062" y="1825625"/>
                <a:ext cx="4420737" cy="4351338"/>
              </a:xfrm>
            </p:spPr>
            <p:txBody>
              <a:bodyPr/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Let Agent learn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Build up Q-Table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Set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𝜀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and extract policy via table</a:t>
                </a:r>
              </a:p>
              <a:p>
                <a:pPr marL="514350" indent="-514350">
                  <a:buFont typeface="+mj-lt"/>
                  <a:buAutoNum type="arabicPeriod"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Example: In “State 1”, agent will never choose “Action 1” because “Action 2” yields a higher reward</a:t>
                </a:r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F1ECB173-2B97-4B45-AD9E-6A51EBFEAD3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933062" y="1825625"/>
                <a:ext cx="4420737" cy="4351338"/>
              </a:xfrm>
              <a:blipFill>
                <a:blip r:embed="rId2"/>
                <a:stretch>
                  <a:fillRect l="-2865" t="-2924" r="-2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A8C6516D-EB43-B549-922E-618DF3523455}"/>
              </a:ext>
            </a:extLst>
          </p:cNvPr>
          <p:cNvGrpSpPr/>
          <p:nvPr/>
        </p:nvGrpSpPr>
        <p:grpSpPr>
          <a:xfrm>
            <a:off x="1090366" y="1590231"/>
            <a:ext cx="4970104" cy="3486940"/>
            <a:chOff x="1090366" y="1590231"/>
            <a:chExt cx="4970104" cy="3486940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2D3B8A5F-20CE-BB49-A7D3-167F6DF1FF33}"/>
                </a:ext>
              </a:extLst>
            </p:cNvPr>
            <p:cNvSpPr/>
            <p:nvPr/>
          </p:nvSpPr>
          <p:spPr>
            <a:xfrm>
              <a:off x="1090366" y="1996542"/>
              <a:ext cx="1176846" cy="2324937"/>
            </a:xfrm>
            <a:prstGeom prst="ellipse">
              <a:avLst/>
            </a:prstGeom>
            <a:noFill/>
            <a:ln w="444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8367312-7E56-284B-8074-AFD3459E86CE}"/>
                </a:ext>
              </a:extLst>
            </p:cNvPr>
            <p:cNvSpPr txBox="1"/>
            <p:nvPr/>
          </p:nvSpPr>
          <p:spPr>
            <a:xfrm>
              <a:off x="1988051" y="4492396"/>
              <a:ext cx="337406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rgbClr val="C00000"/>
                  </a:solidFill>
                </a:rPr>
                <a:t>large / continuous 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A4E0DE3-2CCA-F341-BC02-075D9455F4C1}"/>
                </a:ext>
              </a:extLst>
            </p:cNvPr>
            <p:cNvSpPr/>
            <p:nvPr/>
          </p:nvSpPr>
          <p:spPr>
            <a:xfrm>
              <a:off x="2267212" y="1590231"/>
              <a:ext cx="3793258" cy="812622"/>
            </a:xfrm>
            <a:prstGeom prst="ellipse">
              <a:avLst/>
            </a:prstGeom>
            <a:noFill/>
            <a:ln w="444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Content Placeholder 4">
                <a:extLst>
                  <a:ext uri="{FF2B5EF4-FFF2-40B4-BE49-F238E27FC236}">
                    <a16:creationId xmlns:a16="http://schemas.microsoft.com/office/drawing/2014/main" id="{2B51A0D3-4676-B34D-8F2B-9A704D959553}"/>
                  </a:ext>
                </a:extLst>
              </p:cNvPr>
              <p:cNvGraphicFramePr>
                <a:graphicFrameLocks/>
              </p:cNvGraphicFramePr>
              <p:nvPr>
                <p:extLst/>
              </p:nvPr>
            </p:nvGraphicFramePr>
            <p:xfrm>
              <a:off x="838200" y="1840816"/>
              <a:ext cx="5180622" cy="22250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726874">
                      <a:extLst>
                        <a:ext uri="{9D8B030D-6E8A-4147-A177-3AD203B41FA5}">
                          <a16:colId xmlns:a16="http://schemas.microsoft.com/office/drawing/2014/main" val="2521602394"/>
                        </a:ext>
                      </a:extLst>
                    </a:gridCol>
                    <a:gridCol w="1726874">
                      <a:extLst>
                        <a:ext uri="{9D8B030D-6E8A-4147-A177-3AD203B41FA5}">
                          <a16:colId xmlns:a16="http://schemas.microsoft.com/office/drawing/2014/main" val="916567784"/>
                        </a:ext>
                      </a:extLst>
                    </a:gridCol>
                    <a:gridCol w="1726874">
                      <a:extLst>
                        <a:ext uri="{9D8B030D-6E8A-4147-A177-3AD203B41FA5}">
                          <a16:colId xmlns:a16="http://schemas.microsoft.com/office/drawing/2014/main" val="350991065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1" i="1" smtClean="0">
                                    <a:latin typeface="Cambria Math" panose="02040503050406030204" pitchFamily="18" charset="0"/>
                                  </a:rPr>
                                  <m:t>𝑸</m:t>
                                </m:r>
                                <m:d>
                                  <m:dPr>
                                    <m:ctrlPr>
                                      <a:rPr lang="de-DE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b="1" i="1" smtClean="0">
                                        <a:latin typeface="Cambria Math" panose="02040503050406030204" pitchFamily="18" charset="0"/>
                                      </a:rPr>
                                      <m:t>𝑺</m:t>
                                    </m:r>
                                    <m:r>
                                      <a:rPr lang="de-DE" b="1" i="1" smtClean="0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r>
                                      <a:rPr lang="de-DE" b="1" i="1" smtClean="0"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de-DE" b="1" dirty="0"/>
                        </a:p>
                      </a:txBody>
                      <a:tcPr marL="119960" marR="1199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Action 1</a:t>
                          </a:r>
                        </a:p>
                      </a:txBody>
                      <a:tcPr marL="119960" marR="1199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Action 2</a:t>
                          </a:r>
                        </a:p>
                      </a:txBody>
                      <a:tcPr marL="119960" marR="119960"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36001416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State 1</a:t>
                          </a:r>
                        </a:p>
                      </a:txBody>
                      <a:tcPr marL="119960" marR="1199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0.75</a:t>
                          </a:r>
                        </a:p>
                      </a:txBody>
                      <a:tcPr marL="119960" marR="1199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1.23</a:t>
                          </a:r>
                        </a:p>
                      </a:txBody>
                      <a:tcPr marL="119960" marR="119960"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8789737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State 2</a:t>
                          </a:r>
                        </a:p>
                      </a:txBody>
                      <a:tcPr marL="119960" marR="1199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0.01</a:t>
                          </a:r>
                        </a:p>
                      </a:txBody>
                      <a:tcPr marL="119960" marR="1199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10</a:t>
                          </a:r>
                        </a:p>
                      </a:txBody>
                      <a:tcPr marL="119960" marR="119960"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2327265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State 3</a:t>
                          </a:r>
                        </a:p>
                      </a:txBody>
                      <a:tcPr marL="119960" marR="1199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1.4</a:t>
                          </a:r>
                        </a:p>
                      </a:txBody>
                      <a:tcPr marL="119960" marR="1199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0.23</a:t>
                          </a:r>
                        </a:p>
                      </a:txBody>
                      <a:tcPr marL="119960" marR="119960"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60763771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State 4</a:t>
                          </a:r>
                        </a:p>
                      </a:txBody>
                      <a:tcPr marL="119960" marR="1199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10</a:t>
                          </a:r>
                        </a:p>
                      </a:txBody>
                      <a:tcPr marL="119960" marR="1199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9.9</a:t>
                          </a:r>
                        </a:p>
                      </a:txBody>
                      <a:tcPr marL="119960" marR="119960"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3876324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State 5</a:t>
                          </a:r>
                        </a:p>
                      </a:txBody>
                      <a:tcPr marL="119960" marR="1199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</a:t>
                          </a:r>
                        </a:p>
                      </a:txBody>
                      <a:tcPr marL="119960" marR="1199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3.333</a:t>
                          </a:r>
                        </a:p>
                      </a:txBody>
                      <a:tcPr marL="119960" marR="119960"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22357335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Content Placeholder 4">
                <a:extLst>
                  <a:ext uri="{FF2B5EF4-FFF2-40B4-BE49-F238E27FC236}">
                    <a16:creationId xmlns:a16="http://schemas.microsoft.com/office/drawing/2014/main" id="{2B51A0D3-4676-B34D-8F2B-9A704D959553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918010207"/>
                  </p:ext>
                </p:extLst>
              </p:nvPr>
            </p:nvGraphicFramePr>
            <p:xfrm>
              <a:off x="838200" y="1840816"/>
              <a:ext cx="5180622" cy="22250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726874">
                      <a:extLst>
                        <a:ext uri="{9D8B030D-6E8A-4147-A177-3AD203B41FA5}">
                          <a16:colId xmlns:a16="http://schemas.microsoft.com/office/drawing/2014/main" val="2521602394"/>
                        </a:ext>
                      </a:extLst>
                    </a:gridCol>
                    <a:gridCol w="1726874">
                      <a:extLst>
                        <a:ext uri="{9D8B030D-6E8A-4147-A177-3AD203B41FA5}">
                          <a16:colId xmlns:a16="http://schemas.microsoft.com/office/drawing/2014/main" val="916567784"/>
                        </a:ext>
                      </a:extLst>
                    </a:gridCol>
                    <a:gridCol w="1726874">
                      <a:extLst>
                        <a:ext uri="{9D8B030D-6E8A-4147-A177-3AD203B41FA5}">
                          <a16:colId xmlns:a16="http://schemas.microsoft.com/office/drawing/2014/main" val="350991065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119960" marR="1199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735" t="-3333" r="-200735" b="-5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Action 1</a:t>
                          </a:r>
                        </a:p>
                      </a:txBody>
                      <a:tcPr marL="119960" marR="1199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Action 2</a:t>
                          </a:r>
                        </a:p>
                      </a:txBody>
                      <a:tcPr marL="119960" marR="119960"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36001416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State 1</a:t>
                          </a:r>
                        </a:p>
                      </a:txBody>
                      <a:tcPr marL="119960" marR="1199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0.75</a:t>
                          </a:r>
                        </a:p>
                      </a:txBody>
                      <a:tcPr marL="119960" marR="1199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1.23</a:t>
                          </a:r>
                        </a:p>
                      </a:txBody>
                      <a:tcPr marL="119960" marR="119960"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8789737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State 2</a:t>
                          </a:r>
                        </a:p>
                      </a:txBody>
                      <a:tcPr marL="119960" marR="1199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0.01</a:t>
                          </a:r>
                        </a:p>
                      </a:txBody>
                      <a:tcPr marL="119960" marR="1199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10</a:t>
                          </a:r>
                        </a:p>
                      </a:txBody>
                      <a:tcPr marL="119960" marR="119960"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2327265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State 3</a:t>
                          </a:r>
                        </a:p>
                      </a:txBody>
                      <a:tcPr marL="119960" marR="1199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1.4</a:t>
                          </a:r>
                        </a:p>
                      </a:txBody>
                      <a:tcPr marL="119960" marR="1199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0.23</a:t>
                          </a:r>
                        </a:p>
                      </a:txBody>
                      <a:tcPr marL="119960" marR="119960"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60763771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State 4</a:t>
                          </a:r>
                        </a:p>
                      </a:txBody>
                      <a:tcPr marL="119960" marR="1199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10</a:t>
                          </a:r>
                        </a:p>
                      </a:txBody>
                      <a:tcPr marL="119960" marR="1199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9.9</a:t>
                          </a:r>
                        </a:p>
                      </a:txBody>
                      <a:tcPr marL="119960" marR="119960"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3876324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State 5</a:t>
                          </a:r>
                        </a:p>
                      </a:txBody>
                      <a:tcPr marL="119960" marR="1199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</a:t>
                          </a:r>
                        </a:p>
                      </a:txBody>
                      <a:tcPr marL="119960" marR="1199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3.333</a:t>
                          </a:r>
                        </a:p>
                      </a:txBody>
                      <a:tcPr marL="119960" marR="119960"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22357335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E5E0040C-7BD3-0A45-A747-CAEA712087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81B9340E-55C4-674F-A790-669E35D89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6A964-B840-4B3E-AA34-E2AE0B860AFA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8745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44998F-950B-5C44-95DA-EC2C12360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to Action Verification in Q-Learning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F1ECB173-2B97-4B45-AD9E-6A51EBFEAD30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933062" y="1825625"/>
                <a:ext cx="4420737" cy="4351338"/>
              </a:xfrm>
            </p:spPr>
            <p:txBody>
              <a:bodyPr/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Let Agent learn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Build up Q-Table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Set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𝜀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and extract policy via table</a:t>
                </a:r>
              </a:p>
              <a:p>
                <a:pPr marL="514350" indent="-514350">
                  <a:buFont typeface="+mj-lt"/>
                  <a:buAutoNum type="arabicPeriod"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Example: In “State 1”, agent will never choose “Action 1” because “Action 2” yields a higher reward</a:t>
                </a:r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F1ECB173-2B97-4B45-AD9E-6A51EBFEAD3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933062" y="1825625"/>
                <a:ext cx="4420737" cy="4351338"/>
              </a:xfrm>
              <a:blipFill>
                <a:blip r:embed="rId2"/>
                <a:stretch>
                  <a:fillRect l="-2865" t="-2924" r="-2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A8C6516D-EB43-B549-922E-618DF3523455}"/>
              </a:ext>
            </a:extLst>
          </p:cNvPr>
          <p:cNvGrpSpPr/>
          <p:nvPr/>
        </p:nvGrpSpPr>
        <p:grpSpPr>
          <a:xfrm>
            <a:off x="1090366" y="1590231"/>
            <a:ext cx="4970104" cy="3486940"/>
            <a:chOff x="1090366" y="1590231"/>
            <a:chExt cx="4970104" cy="3486940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2D3B8A5F-20CE-BB49-A7D3-167F6DF1FF33}"/>
                </a:ext>
              </a:extLst>
            </p:cNvPr>
            <p:cNvSpPr/>
            <p:nvPr/>
          </p:nvSpPr>
          <p:spPr>
            <a:xfrm>
              <a:off x="1090366" y="1996542"/>
              <a:ext cx="1176846" cy="2324937"/>
            </a:xfrm>
            <a:prstGeom prst="ellipse">
              <a:avLst/>
            </a:prstGeom>
            <a:noFill/>
            <a:ln w="444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8367312-7E56-284B-8074-AFD3459E86CE}"/>
                </a:ext>
              </a:extLst>
            </p:cNvPr>
            <p:cNvSpPr txBox="1"/>
            <p:nvPr/>
          </p:nvSpPr>
          <p:spPr>
            <a:xfrm>
              <a:off x="1988051" y="4492396"/>
              <a:ext cx="337406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rgbClr val="C00000"/>
                  </a:solidFill>
                </a:rPr>
                <a:t>large / continuous 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A4E0DE3-2CCA-F341-BC02-075D9455F4C1}"/>
                </a:ext>
              </a:extLst>
            </p:cNvPr>
            <p:cNvSpPr/>
            <p:nvPr/>
          </p:nvSpPr>
          <p:spPr>
            <a:xfrm>
              <a:off x="2267212" y="1590231"/>
              <a:ext cx="3793258" cy="812622"/>
            </a:xfrm>
            <a:prstGeom prst="ellipse">
              <a:avLst/>
            </a:prstGeom>
            <a:noFill/>
            <a:ln w="444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Content Placeholder 4">
                <a:extLst>
                  <a:ext uri="{FF2B5EF4-FFF2-40B4-BE49-F238E27FC236}">
                    <a16:creationId xmlns:a16="http://schemas.microsoft.com/office/drawing/2014/main" id="{2B51A0D3-4676-B34D-8F2B-9A704D959553}"/>
                  </a:ext>
                </a:extLst>
              </p:cNvPr>
              <p:cNvGraphicFramePr>
                <a:graphicFrameLocks/>
              </p:cNvGraphicFramePr>
              <p:nvPr>
                <p:extLst/>
              </p:nvPr>
            </p:nvGraphicFramePr>
            <p:xfrm>
              <a:off x="838200" y="1840816"/>
              <a:ext cx="5180622" cy="22250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726874">
                      <a:extLst>
                        <a:ext uri="{9D8B030D-6E8A-4147-A177-3AD203B41FA5}">
                          <a16:colId xmlns:a16="http://schemas.microsoft.com/office/drawing/2014/main" val="2521602394"/>
                        </a:ext>
                      </a:extLst>
                    </a:gridCol>
                    <a:gridCol w="1726874">
                      <a:extLst>
                        <a:ext uri="{9D8B030D-6E8A-4147-A177-3AD203B41FA5}">
                          <a16:colId xmlns:a16="http://schemas.microsoft.com/office/drawing/2014/main" val="916567784"/>
                        </a:ext>
                      </a:extLst>
                    </a:gridCol>
                    <a:gridCol w="1726874">
                      <a:extLst>
                        <a:ext uri="{9D8B030D-6E8A-4147-A177-3AD203B41FA5}">
                          <a16:colId xmlns:a16="http://schemas.microsoft.com/office/drawing/2014/main" val="350991065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1" i="1" smtClean="0">
                                    <a:latin typeface="Cambria Math" panose="02040503050406030204" pitchFamily="18" charset="0"/>
                                  </a:rPr>
                                  <m:t>𝑸</m:t>
                                </m:r>
                                <m:d>
                                  <m:dPr>
                                    <m:ctrlPr>
                                      <a:rPr lang="de-DE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b="1" i="1" smtClean="0">
                                        <a:latin typeface="Cambria Math" panose="02040503050406030204" pitchFamily="18" charset="0"/>
                                      </a:rPr>
                                      <m:t>𝑺</m:t>
                                    </m:r>
                                    <m:r>
                                      <a:rPr lang="de-DE" b="1" i="1" smtClean="0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r>
                                      <a:rPr lang="de-DE" b="1" i="1" smtClean="0"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de-DE" b="1" dirty="0"/>
                        </a:p>
                      </a:txBody>
                      <a:tcPr marL="119960" marR="1199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Action 1</a:t>
                          </a:r>
                        </a:p>
                      </a:txBody>
                      <a:tcPr marL="119960" marR="1199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Action 2</a:t>
                          </a:r>
                        </a:p>
                      </a:txBody>
                      <a:tcPr marL="119960" marR="119960"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36001416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State 1</a:t>
                          </a:r>
                        </a:p>
                      </a:txBody>
                      <a:tcPr marL="119960" marR="1199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0.75</a:t>
                          </a:r>
                        </a:p>
                      </a:txBody>
                      <a:tcPr marL="119960" marR="1199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1.23</a:t>
                          </a:r>
                        </a:p>
                      </a:txBody>
                      <a:tcPr marL="119960" marR="119960"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8789737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State 2</a:t>
                          </a:r>
                        </a:p>
                      </a:txBody>
                      <a:tcPr marL="119960" marR="1199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0.01</a:t>
                          </a:r>
                        </a:p>
                      </a:txBody>
                      <a:tcPr marL="119960" marR="1199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10</a:t>
                          </a:r>
                        </a:p>
                      </a:txBody>
                      <a:tcPr marL="119960" marR="119960"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2327265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State 3</a:t>
                          </a:r>
                        </a:p>
                      </a:txBody>
                      <a:tcPr marL="119960" marR="1199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1.4</a:t>
                          </a:r>
                        </a:p>
                      </a:txBody>
                      <a:tcPr marL="119960" marR="1199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0.23</a:t>
                          </a:r>
                        </a:p>
                      </a:txBody>
                      <a:tcPr marL="119960" marR="119960"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60763771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State 4</a:t>
                          </a:r>
                        </a:p>
                      </a:txBody>
                      <a:tcPr marL="119960" marR="1199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10</a:t>
                          </a:r>
                        </a:p>
                      </a:txBody>
                      <a:tcPr marL="119960" marR="1199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9.9</a:t>
                          </a:r>
                        </a:p>
                      </a:txBody>
                      <a:tcPr marL="119960" marR="119960"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3876324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State 5</a:t>
                          </a:r>
                        </a:p>
                      </a:txBody>
                      <a:tcPr marL="119960" marR="1199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</a:t>
                          </a:r>
                        </a:p>
                      </a:txBody>
                      <a:tcPr marL="119960" marR="1199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3.333</a:t>
                          </a:r>
                        </a:p>
                      </a:txBody>
                      <a:tcPr marL="119960" marR="119960"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22357335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Content Placeholder 4">
                <a:extLst>
                  <a:ext uri="{FF2B5EF4-FFF2-40B4-BE49-F238E27FC236}">
                    <a16:creationId xmlns:a16="http://schemas.microsoft.com/office/drawing/2014/main" id="{2B51A0D3-4676-B34D-8F2B-9A704D959553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918010207"/>
                  </p:ext>
                </p:extLst>
              </p:nvPr>
            </p:nvGraphicFramePr>
            <p:xfrm>
              <a:off x="838200" y="1840816"/>
              <a:ext cx="5180622" cy="22250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726874">
                      <a:extLst>
                        <a:ext uri="{9D8B030D-6E8A-4147-A177-3AD203B41FA5}">
                          <a16:colId xmlns:a16="http://schemas.microsoft.com/office/drawing/2014/main" val="2521602394"/>
                        </a:ext>
                      </a:extLst>
                    </a:gridCol>
                    <a:gridCol w="1726874">
                      <a:extLst>
                        <a:ext uri="{9D8B030D-6E8A-4147-A177-3AD203B41FA5}">
                          <a16:colId xmlns:a16="http://schemas.microsoft.com/office/drawing/2014/main" val="916567784"/>
                        </a:ext>
                      </a:extLst>
                    </a:gridCol>
                    <a:gridCol w="1726874">
                      <a:extLst>
                        <a:ext uri="{9D8B030D-6E8A-4147-A177-3AD203B41FA5}">
                          <a16:colId xmlns:a16="http://schemas.microsoft.com/office/drawing/2014/main" val="350991065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119960" marR="1199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735" t="-3333" r="-200735" b="-5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Action 1</a:t>
                          </a:r>
                        </a:p>
                      </a:txBody>
                      <a:tcPr marL="119960" marR="1199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Action 2</a:t>
                          </a:r>
                        </a:p>
                      </a:txBody>
                      <a:tcPr marL="119960" marR="119960"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36001416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State 1</a:t>
                          </a:r>
                        </a:p>
                      </a:txBody>
                      <a:tcPr marL="119960" marR="1199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0.75</a:t>
                          </a:r>
                        </a:p>
                      </a:txBody>
                      <a:tcPr marL="119960" marR="1199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1.23</a:t>
                          </a:r>
                        </a:p>
                      </a:txBody>
                      <a:tcPr marL="119960" marR="119960"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8789737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State 2</a:t>
                          </a:r>
                        </a:p>
                      </a:txBody>
                      <a:tcPr marL="119960" marR="1199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0.01</a:t>
                          </a:r>
                        </a:p>
                      </a:txBody>
                      <a:tcPr marL="119960" marR="1199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10</a:t>
                          </a:r>
                        </a:p>
                      </a:txBody>
                      <a:tcPr marL="119960" marR="119960"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2327265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State 3</a:t>
                          </a:r>
                        </a:p>
                      </a:txBody>
                      <a:tcPr marL="119960" marR="1199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1.4</a:t>
                          </a:r>
                        </a:p>
                      </a:txBody>
                      <a:tcPr marL="119960" marR="1199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0.23</a:t>
                          </a:r>
                        </a:p>
                      </a:txBody>
                      <a:tcPr marL="119960" marR="119960"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60763771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State 4</a:t>
                          </a:r>
                        </a:p>
                      </a:txBody>
                      <a:tcPr marL="119960" marR="1199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10</a:t>
                          </a:r>
                        </a:p>
                      </a:txBody>
                      <a:tcPr marL="119960" marR="1199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9.9</a:t>
                          </a:r>
                        </a:p>
                      </a:txBody>
                      <a:tcPr marL="119960" marR="119960"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3876324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State 5</a:t>
                          </a:r>
                        </a:p>
                      </a:txBody>
                      <a:tcPr marL="119960" marR="1199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</a:t>
                          </a:r>
                        </a:p>
                      </a:txBody>
                      <a:tcPr marL="119960" marR="1199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3.333</a:t>
                          </a:r>
                        </a:p>
                      </a:txBody>
                      <a:tcPr marL="119960" marR="119960"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22357335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30AD71B4-BDA0-C445-8350-578DFE203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329558EE-9841-B84E-8442-E0E1ED056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6A964-B840-4B3E-AA34-E2AE0B860AFA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4426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CA8B8-0432-5040-92C4-62F667F564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does not suffice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3DA39C-3758-D947-A0C0-F9A03BCE73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7176" y="2530661"/>
            <a:ext cx="5541335" cy="1334204"/>
          </a:xfrm>
        </p:spPr>
        <p:txBody>
          <a:bodyPr/>
          <a:lstStyle/>
          <a:p>
            <a:pPr marL="0" indent="0">
              <a:buNone/>
            </a:pPr>
            <a:r>
              <a:rPr lang="de-DE" i="1" dirty="0"/>
              <a:t>“</a:t>
            </a:r>
            <a:r>
              <a:rPr lang="de-DE" i="1" dirty="0" err="1"/>
              <a:t>Program</a:t>
            </a:r>
            <a:r>
              <a:rPr lang="de-DE" i="1" dirty="0"/>
              <a:t> </a:t>
            </a:r>
            <a:r>
              <a:rPr lang="de-DE" i="1" dirty="0" err="1"/>
              <a:t>testing</a:t>
            </a:r>
            <a:r>
              <a:rPr lang="de-DE" i="1" dirty="0"/>
              <a:t> </a:t>
            </a:r>
            <a:r>
              <a:rPr lang="de-DE" i="1" dirty="0" err="1"/>
              <a:t>can</a:t>
            </a:r>
            <a:r>
              <a:rPr lang="de-DE" i="1" dirty="0"/>
              <a:t> </a:t>
            </a:r>
            <a:r>
              <a:rPr lang="de-DE" i="1" dirty="0" err="1"/>
              <a:t>be</a:t>
            </a:r>
            <a:r>
              <a:rPr lang="de-DE" i="1" dirty="0"/>
              <a:t> a </a:t>
            </a:r>
            <a:r>
              <a:rPr lang="de-DE" i="1" dirty="0" err="1"/>
              <a:t>very</a:t>
            </a:r>
            <a:r>
              <a:rPr lang="de-DE" i="1" dirty="0"/>
              <a:t> </a:t>
            </a:r>
            <a:r>
              <a:rPr lang="de-DE" i="1" dirty="0" err="1"/>
              <a:t>effective</a:t>
            </a:r>
            <a:r>
              <a:rPr lang="de-DE" i="1" dirty="0"/>
              <a:t> </a:t>
            </a:r>
            <a:r>
              <a:rPr lang="de-DE" i="1" dirty="0" err="1"/>
              <a:t>way</a:t>
            </a:r>
            <a:r>
              <a:rPr lang="de-DE" i="1" dirty="0"/>
              <a:t> </a:t>
            </a:r>
            <a:r>
              <a:rPr lang="de-DE" i="1" dirty="0" err="1"/>
              <a:t>to</a:t>
            </a:r>
            <a:r>
              <a:rPr lang="de-DE" i="1" dirty="0"/>
              <a:t> </a:t>
            </a:r>
            <a:r>
              <a:rPr lang="de-DE" i="1" dirty="0" err="1"/>
              <a:t>show</a:t>
            </a:r>
            <a:r>
              <a:rPr lang="de-DE" i="1" dirty="0"/>
              <a:t> </a:t>
            </a:r>
            <a:r>
              <a:rPr lang="de-DE" i="1" dirty="0" err="1"/>
              <a:t>the</a:t>
            </a:r>
            <a:r>
              <a:rPr lang="de-DE" i="1" dirty="0"/>
              <a:t> </a:t>
            </a:r>
            <a:r>
              <a:rPr lang="de-DE" i="1" dirty="0" err="1"/>
              <a:t>presence</a:t>
            </a:r>
            <a:r>
              <a:rPr lang="de-DE" i="1" dirty="0"/>
              <a:t> </a:t>
            </a:r>
            <a:r>
              <a:rPr lang="de-DE" i="1" dirty="0" err="1"/>
              <a:t>of</a:t>
            </a:r>
            <a:r>
              <a:rPr lang="de-DE" i="1" dirty="0"/>
              <a:t> </a:t>
            </a:r>
            <a:r>
              <a:rPr lang="de-DE" i="1" dirty="0" err="1"/>
              <a:t>bugs</a:t>
            </a:r>
            <a:r>
              <a:rPr lang="de-DE" i="1" dirty="0"/>
              <a:t>, but </a:t>
            </a:r>
            <a:r>
              <a:rPr lang="de-DE" i="1" dirty="0" err="1"/>
              <a:t>is</a:t>
            </a:r>
            <a:r>
              <a:rPr lang="de-DE" i="1" dirty="0"/>
              <a:t> </a:t>
            </a:r>
            <a:r>
              <a:rPr lang="de-DE" i="1" dirty="0" err="1"/>
              <a:t>hopelessly</a:t>
            </a:r>
            <a:r>
              <a:rPr lang="de-DE" i="1" dirty="0"/>
              <a:t> </a:t>
            </a:r>
            <a:r>
              <a:rPr lang="de-DE" i="1" dirty="0" err="1"/>
              <a:t>inadequate</a:t>
            </a:r>
            <a:r>
              <a:rPr lang="de-DE" i="1" dirty="0"/>
              <a:t> </a:t>
            </a:r>
            <a:r>
              <a:rPr lang="de-DE" i="1" dirty="0" err="1"/>
              <a:t>for</a:t>
            </a:r>
            <a:r>
              <a:rPr lang="de-DE" i="1" dirty="0"/>
              <a:t> </a:t>
            </a:r>
            <a:r>
              <a:rPr lang="de-DE" i="1" dirty="0" err="1"/>
              <a:t>showing</a:t>
            </a:r>
            <a:r>
              <a:rPr lang="de-DE" i="1" dirty="0"/>
              <a:t> </a:t>
            </a:r>
            <a:r>
              <a:rPr lang="de-DE" i="1" dirty="0" err="1"/>
              <a:t>their</a:t>
            </a:r>
            <a:r>
              <a:rPr lang="de-DE" i="1" dirty="0"/>
              <a:t> </a:t>
            </a:r>
            <a:r>
              <a:rPr lang="de-DE" i="1" dirty="0" err="1"/>
              <a:t>absence</a:t>
            </a:r>
            <a:r>
              <a:rPr lang="de-DE" i="1" dirty="0"/>
              <a:t>.“</a:t>
            </a:r>
          </a:p>
          <a:p>
            <a:endParaRPr lang="de-DE" i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ABBC69-CEAD-5745-8909-54DC2DC5C4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1531" y="1690688"/>
            <a:ext cx="3156966" cy="420928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07A3C85-6EDB-EA45-9416-0D798B4EC0A8}"/>
              </a:ext>
            </a:extLst>
          </p:cNvPr>
          <p:cNvSpPr/>
          <p:nvPr/>
        </p:nvSpPr>
        <p:spPr>
          <a:xfrm>
            <a:off x="3541465" y="4950583"/>
            <a:ext cx="352788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3600" dirty="0" err="1"/>
              <a:t>Edsger</a:t>
            </a:r>
            <a:r>
              <a:rPr lang="de-DE" sz="3600" dirty="0"/>
              <a:t> W. Dijkstra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64C834-5B89-094B-B56B-76EB8EECC3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42ACFD-4797-814D-88F8-8FC5322652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/>
              <a:t>Prof. Dr.-Ing. habil. Alois Christian Knoll</a:t>
            </a:r>
            <a:endParaRPr lang="en-GB" dirty="0"/>
          </a:p>
        </p:txBody>
      </p:sp>
      <p:sp>
        <p:nvSpPr>
          <p:cNvPr id="10" name="Date Placeholder 8">
            <a:extLst>
              <a:ext uri="{FF2B5EF4-FFF2-40B4-BE49-F238E27FC236}">
                <a16:creationId xmlns:a16="http://schemas.microsoft.com/office/drawing/2014/main" id="{D618E3A8-CACF-CB4F-BB63-E1DA448F9C6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51782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87C6ED-679A-3C46-B5FA-FFD5D682B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Verification of a Policy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D95A73-2E82-A442-991D-CBF0B6C96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BBCAB2-3DA8-8C4B-9B52-31C6F65F45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/>
              <a:t>Prof. Dr.-Ing. habil. Alois Christian Knoll</a:t>
            </a:r>
            <a:endParaRPr lang="en-GB" dirty="0"/>
          </a:p>
        </p:txBody>
      </p:sp>
      <p:sp>
        <p:nvSpPr>
          <p:cNvPr id="25" name="Date Placeholder 8">
            <a:extLst>
              <a:ext uri="{FF2B5EF4-FFF2-40B4-BE49-F238E27FC236}">
                <a16:creationId xmlns:a16="http://schemas.microsoft.com/office/drawing/2014/main" id="{234FED94-4AE8-A747-8488-B5C9355EA1F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Verification of a Policy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1" name="Content Placeholder 4">
                <a:extLst>
                  <a:ext uri="{FF2B5EF4-FFF2-40B4-BE49-F238E27FC236}">
                    <a16:creationId xmlns:a16="http://schemas.microsoft.com/office/drawing/2014/main" id="{D32FC9D6-F91B-0F45-94E9-90E7330236AD}"/>
                  </a:ext>
                </a:extLst>
              </p:cNvPr>
              <p:cNvGraphicFramePr>
                <a:graphicFrameLocks noGrp="1"/>
              </p:cNvGraphicFramePr>
              <p:nvPr>
                <p:ph sz="half" idx="1"/>
                <p:extLst>
                  <p:ext uri="{D42A27DB-BD31-4B8C-83A1-F6EECF244321}">
                    <p14:modId xmlns:p14="http://schemas.microsoft.com/office/powerpoint/2010/main" val="3493791467"/>
                  </p:ext>
                </p:extLst>
              </p:nvPr>
            </p:nvGraphicFramePr>
            <p:xfrm>
              <a:off x="838200" y="2018242"/>
              <a:ext cx="5180622" cy="22250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726874">
                      <a:extLst>
                        <a:ext uri="{9D8B030D-6E8A-4147-A177-3AD203B41FA5}">
                          <a16:colId xmlns:a16="http://schemas.microsoft.com/office/drawing/2014/main" val="2521602394"/>
                        </a:ext>
                      </a:extLst>
                    </a:gridCol>
                    <a:gridCol w="1726874">
                      <a:extLst>
                        <a:ext uri="{9D8B030D-6E8A-4147-A177-3AD203B41FA5}">
                          <a16:colId xmlns:a16="http://schemas.microsoft.com/office/drawing/2014/main" val="916567784"/>
                        </a:ext>
                      </a:extLst>
                    </a:gridCol>
                    <a:gridCol w="1726874">
                      <a:extLst>
                        <a:ext uri="{9D8B030D-6E8A-4147-A177-3AD203B41FA5}">
                          <a16:colId xmlns:a16="http://schemas.microsoft.com/office/drawing/2014/main" val="350991065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1" i="1" smtClean="0">
                                    <a:latin typeface="Cambria Math" panose="02040503050406030204" pitchFamily="18" charset="0"/>
                                  </a:rPr>
                                  <m:t>𝑸</m:t>
                                </m:r>
                                <m:d>
                                  <m:dPr>
                                    <m:ctrlPr>
                                      <a:rPr lang="de-DE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b="1" i="1" smtClean="0">
                                        <a:latin typeface="Cambria Math" panose="02040503050406030204" pitchFamily="18" charset="0"/>
                                      </a:rPr>
                                      <m:t>𝑺</m:t>
                                    </m:r>
                                    <m:r>
                                      <a:rPr lang="de-DE" b="1" i="1" smtClean="0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r>
                                      <a:rPr lang="de-DE" b="1" i="1" smtClean="0"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de-DE" b="1" dirty="0"/>
                        </a:p>
                      </a:txBody>
                      <a:tcPr marL="119960" marR="1199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Action 1</a:t>
                          </a:r>
                        </a:p>
                      </a:txBody>
                      <a:tcPr marL="119960" marR="1199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Action 2</a:t>
                          </a:r>
                        </a:p>
                      </a:txBody>
                      <a:tcPr marL="119960" marR="119960"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36001416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State 1</a:t>
                          </a:r>
                        </a:p>
                      </a:txBody>
                      <a:tcPr marL="119960" marR="1199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0.75</a:t>
                          </a:r>
                        </a:p>
                      </a:txBody>
                      <a:tcPr marL="119960" marR="1199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rgbClr val="2D75B6"/>
                              </a:solidFill>
                            </a:rPr>
                            <a:t>1.23</a:t>
                          </a:r>
                        </a:p>
                      </a:txBody>
                      <a:tcPr marL="119960" marR="119960"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8789737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State 2</a:t>
                          </a:r>
                        </a:p>
                      </a:txBody>
                      <a:tcPr marL="119960" marR="1199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0.01</a:t>
                          </a:r>
                        </a:p>
                      </a:txBody>
                      <a:tcPr marL="119960" marR="1199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rgbClr val="2D75B6"/>
                              </a:solidFill>
                            </a:rPr>
                            <a:t>10</a:t>
                          </a:r>
                        </a:p>
                      </a:txBody>
                      <a:tcPr marL="119960" marR="119960"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2327265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State 3</a:t>
                          </a:r>
                        </a:p>
                      </a:txBody>
                      <a:tcPr marL="119960" marR="1199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rgbClr val="2D75B6"/>
                              </a:solidFill>
                            </a:rPr>
                            <a:t>1.4</a:t>
                          </a:r>
                        </a:p>
                      </a:txBody>
                      <a:tcPr marL="119960" marR="1199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0.23</a:t>
                          </a:r>
                        </a:p>
                      </a:txBody>
                      <a:tcPr marL="119960" marR="119960"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60763771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State 4</a:t>
                          </a:r>
                        </a:p>
                      </a:txBody>
                      <a:tcPr marL="119960" marR="1199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rgbClr val="2D75B6"/>
                              </a:solidFill>
                            </a:rPr>
                            <a:t>10</a:t>
                          </a:r>
                        </a:p>
                      </a:txBody>
                      <a:tcPr marL="119960" marR="1199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9.9</a:t>
                          </a:r>
                        </a:p>
                      </a:txBody>
                      <a:tcPr marL="119960" marR="119960"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3876324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State 5</a:t>
                          </a:r>
                        </a:p>
                      </a:txBody>
                      <a:tcPr marL="119960" marR="1199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</a:t>
                          </a:r>
                        </a:p>
                      </a:txBody>
                      <a:tcPr marL="119960" marR="1199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rgbClr val="2D75B6"/>
                              </a:solidFill>
                            </a:rPr>
                            <a:t>3.333</a:t>
                          </a:r>
                        </a:p>
                      </a:txBody>
                      <a:tcPr marL="119960" marR="119960"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223573357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1" name="Content Placeholder 4">
                <a:extLst>
                  <a:ext uri="{FF2B5EF4-FFF2-40B4-BE49-F238E27FC236}">
                    <a16:creationId xmlns:a16="http://schemas.microsoft.com/office/drawing/2014/main" id="{D32FC9D6-F91B-0F45-94E9-90E7330236AD}"/>
                  </a:ext>
                </a:extLst>
              </p:cNvPr>
              <p:cNvGraphicFramePr>
                <a:graphicFrameLocks noGrp="1"/>
              </p:cNvGraphicFramePr>
              <p:nvPr>
                <p:ph sz="half" idx="1"/>
                <p:extLst>
                  <p:ext uri="{D42A27DB-BD31-4B8C-83A1-F6EECF244321}">
                    <p14:modId xmlns:p14="http://schemas.microsoft.com/office/powerpoint/2010/main" val="3493791467"/>
                  </p:ext>
                </p:extLst>
              </p:nvPr>
            </p:nvGraphicFramePr>
            <p:xfrm>
              <a:off x="838200" y="2018242"/>
              <a:ext cx="5180622" cy="22250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726874">
                      <a:extLst>
                        <a:ext uri="{9D8B030D-6E8A-4147-A177-3AD203B41FA5}">
                          <a16:colId xmlns:a16="http://schemas.microsoft.com/office/drawing/2014/main" val="2521602394"/>
                        </a:ext>
                      </a:extLst>
                    </a:gridCol>
                    <a:gridCol w="1726874">
                      <a:extLst>
                        <a:ext uri="{9D8B030D-6E8A-4147-A177-3AD203B41FA5}">
                          <a16:colId xmlns:a16="http://schemas.microsoft.com/office/drawing/2014/main" val="916567784"/>
                        </a:ext>
                      </a:extLst>
                    </a:gridCol>
                    <a:gridCol w="1726874">
                      <a:extLst>
                        <a:ext uri="{9D8B030D-6E8A-4147-A177-3AD203B41FA5}">
                          <a16:colId xmlns:a16="http://schemas.microsoft.com/office/drawing/2014/main" val="350991065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119960" marR="1199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735" t="-6667" r="-200735" b="-5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Action 1</a:t>
                          </a:r>
                        </a:p>
                      </a:txBody>
                      <a:tcPr marL="119960" marR="1199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Action 2</a:t>
                          </a:r>
                        </a:p>
                      </a:txBody>
                      <a:tcPr marL="119960" marR="119960"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36001416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State 1</a:t>
                          </a:r>
                        </a:p>
                      </a:txBody>
                      <a:tcPr marL="119960" marR="1199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0.75</a:t>
                          </a:r>
                        </a:p>
                      </a:txBody>
                      <a:tcPr marL="119960" marR="1199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rgbClr val="2D75B6"/>
                              </a:solidFill>
                            </a:rPr>
                            <a:t>1.23</a:t>
                          </a:r>
                        </a:p>
                      </a:txBody>
                      <a:tcPr marL="119960" marR="119960"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8789737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State 2</a:t>
                          </a:r>
                        </a:p>
                      </a:txBody>
                      <a:tcPr marL="119960" marR="1199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0.01</a:t>
                          </a:r>
                        </a:p>
                      </a:txBody>
                      <a:tcPr marL="119960" marR="1199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rgbClr val="2D75B6"/>
                              </a:solidFill>
                            </a:rPr>
                            <a:t>10</a:t>
                          </a:r>
                        </a:p>
                      </a:txBody>
                      <a:tcPr marL="119960" marR="119960"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2327265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State 3</a:t>
                          </a:r>
                        </a:p>
                      </a:txBody>
                      <a:tcPr marL="119960" marR="1199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rgbClr val="2D75B6"/>
                              </a:solidFill>
                            </a:rPr>
                            <a:t>1.4</a:t>
                          </a:r>
                        </a:p>
                      </a:txBody>
                      <a:tcPr marL="119960" marR="1199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0.23</a:t>
                          </a:r>
                        </a:p>
                      </a:txBody>
                      <a:tcPr marL="119960" marR="119960"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60763771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State 4</a:t>
                          </a:r>
                        </a:p>
                      </a:txBody>
                      <a:tcPr marL="119960" marR="1199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rgbClr val="2D75B6"/>
                              </a:solidFill>
                            </a:rPr>
                            <a:t>10</a:t>
                          </a:r>
                        </a:p>
                      </a:txBody>
                      <a:tcPr marL="119960" marR="1199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9.9</a:t>
                          </a:r>
                        </a:p>
                      </a:txBody>
                      <a:tcPr marL="119960" marR="119960"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3876324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State 5</a:t>
                          </a:r>
                        </a:p>
                      </a:txBody>
                      <a:tcPr marL="119960" marR="1199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</a:t>
                          </a:r>
                        </a:p>
                      </a:txBody>
                      <a:tcPr marL="119960" marR="1199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rgbClr val="2D75B6"/>
                              </a:solidFill>
                            </a:rPr>
                            <a:t>3.333</a:t>
                          </a:r>
                        </a:p>
                      </a:txBody>
                      <a:tcPr marL="119960" marR="119960"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223573357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22" name="Group 21">
            <a:extLst>
              <a:ext uri="{FF2B5EF4-FFF2-40B4-BE49-F238E27FC236}">
                <a16:creationId xmlns:a16="http://schemas.microsoft.com/office/drawing/2014/main" id="{62CF1496-DCD8-B24A-BA3A-7F214AD9807E}"/>
              </a:ext>
            </a:extLst>
          </p:cNvPr>
          <p:cNvGrpSpPr/>
          <p:nvPr/>
        </p:nvGrpSpPr>
        <p:grpSpPr>
          <a:xfrm>
            <a:off x="7324956" y="1966497"/>
            <a:ext cx="3182682" cy="2328530"/>
            <a:chOff x="4378841" y="2477386"/>
            <a:chExt cx="3182682" cy="2328530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E8B5B42C-947F-EE48-A232-E25BD117816C}"/>
                </a:ext>
              </a:extLst>
            </p:cNvPr>
            <p:cNvGrpSpPr/>
            <p:nvPr/>
          </p:nvGrpSpPr>
          <p:grpSpPr>
            <a:xfrm>
              <a:off x="5784112" y="2477386"/>
              <a:ext cx="372140" cy="2328530"/>
              <a:chOff x="5784112" y="2477386"/>
              <a:chExt cx="372140" cy="2328530"/>
            </a:xfrm>
            <a:solidFill>
              <a:schemeClr val="tx1"/>
            </a:solidFill>
          </p:grpSpPr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973A67F4-9DFF-534B-9042-2704D9A5360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784112" y="2477386"/>
                <a:ext cx="372140" cy="372140"/>
              </a:xfrm>
              <a:prstGeom prst="ellipse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DFA91EBE-B75A-A440-909D-57CDADA0D6B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784112" y="3129516"/>
                <a:ext cx="372140" cy="372140"/>
              </a:xfrm>
              <a:prstGeom prst="ellipse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88BB0805-63AC-BC49-8444-9B963A38F66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784112" y="3781646"/>
                <a:ext cx="372140" cy="372140"/>
              </a:xfrm>
              <a:prstGeom prst="ellipse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540622A4-5F1B-914D-8137-7A159E826F6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784112" y="4433776"/>
                <a:ext cx="372140" cy="372140"/>
              </a:xfrm>
              <a:prstGeom prst="ellipse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13A8375D-1B6E-E946-B207-C16DD4D64AF9}"/>
                </a:ext>
              </a:extLst>
            </p:cNvPr>
            <p:cNvGrpSpPr/>
            <p:nvPr/>
          </p:nvGrpSpPr>
          <p:grpSpPr>
            <a:xfrm>
              <a:off x="4378841" y="2849526"/>
              <a:ext cx="372140" cy="1676400"/>
              <a:chOff x="3747976" y="3019646"/>
              <a:chExt cx="372140" cy="1676400"/>
            </a:xfrm>
            <a:solidFill>
              <a:schemeClr val="tx1"/>
            </a:solidFill>
          </p:grpSpPr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46770516-0F22-C24A-A729-69B08C028B1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747976" y="3019646"/>
                <a:ext cx="372140" cy="372140"/>
              </a:xfrm>
              <a:prstGeom prst="ellipse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47987AA8-3410-C441-8C2E-7C50CAD25E6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747976" y="3671776"/>
                <a:ext cx="372140" cy="372140"/>
              </a:xfrm>
              <a:prstGeom prst="ellipse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83F8C242-9B0D-F443-97F1-EA8C5B54B53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747976" y="4323906"/>
                <a:ext cx="372140" cy="372140"/>
              </a:xfrm>
              <a:prstGeom prst="ellipse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ECBAFDC1-C97D-1841-A277-0F3654BC3DD8}"/>
                </a:ext>
              </a:extLst>
            </p:cNvPr>
            <p:cNvGrpSpPr/>
            <p:nvPr/>
          </p:nvGrpSpPr>
          <p:grpSpPr>
            <a:xfrm>
              <a:off x="7189383" y="3175591"/>
              <a:ext cx="372140" cy="1024270"/>
              <a:chOff x="7542029" y="3129516"/>
              <a:chExt cx="372140" cy="1024270"/>
            </a:xfrm>
            <a:solidFill>
              <a:schemeClr val="tx1"/>
            </a:solidFill>
          </p:grpSpPr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9F1CDADF-09D1-2B40-A27C-B20F010F9DB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542029" y="3129516"/>
                <a:ext cx="372140" cy="372140"/>
              </a:xfrm>
              <a:prstGeom prst="ellipse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D0EC0800-7122-2249-BCCF-0D5998934F1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542029" y="3781646"/>
                <a:ext cx="372140" cy="372140"/>
              </a:xfrm>
              <a:prstGeom prst="ellipse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39C6EB93-4915-934C-9352-FC2378D59B91}"/>
                </a:ext>
              </a:extLst>
            </p:cNvPr>
            <p:cNvCxnSpPr>
              <a:stCxn id="55" idx="6"/>
              <a:endCxn id="58" idx="2"/>
            </p:cNvCxnSpPr>
            <p:nvPr/>
          </p:nvCxnSpPr>
          <p:spPr>
            <a:xfrm flipV="1">
              <a:off x="4750981" y="2663456"/>
              <a:ext cx="1033131" cy="37214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36F62A14-E07F-D944-A4FD-2C3D06C9DEC9}"/>
                </a:ext>
              </a:extLst>
            </p:cNvPr>
            <p:cNvCxnSpPr>
              <a:stCxn id="55" idx="6"/>
              <a:endCxn id="59" idx="2"/>
            </p:cNvCxnSpPr>
            <p:nvPr/>
          </p:nvCxnSpPr>
          <p:spPr>
            <a:xfrm>
              <a:off x="4750981" y="3035596"/>
              <a:ext cx="1033131" cy="27999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B08CF43C-DDD4-8A4E-A481-1A0A966F3908}"/>
                </a:ext>
              </a:extLst>
            </p:cNvPr>
            <p:cNvCxnSpPr>
              <a:stCxn id="55" idx="6"/>
              <a:endCxn id="60" idx="2"/>
            </p:cNvCxnSpPr>
            <p:nvPr/>
          </p:nvCxnSpPr>
          <p:spPr>
            <a:xfrm>
              <a:off x="4750981" y="3035596"/>
              <a:ext cx="1033131" cy="93212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19FA8FC0-B82E-5445-883E-A02BCB531EF8}"/>
                </a:ext>
              </a:extLst>
            </p:cNvPr>
            <p:cNvCxnSpPr>
              <a:cxnSpLocks/>
              <a:stCxn id="55" idx="6"/>
              <a:endCxn id="61" idx="2"/>
            </p:cNvCxnSpPr>
            <p:nvPr/>
          </p:nvCxnSpPr>
          <p:spPr>
            <a:xfrm>
              <a:off x="4750981" y="3035596"/>
              <a:ext cx="1033131" cy="158425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83A79C01-3134-CB47-9078-54AB4B1774DF}"/>
                </a:ext>
              </a:extLst>
            </p:cNvPr>
            <p:cNvCxnSpPr>
              <a:cxnSpLocks/>
              <a:stCxn id="58" idx="6"/>
              <a:endCxn id="53" idx="2"/>
            </p:cNvCxnSpPr>
            <p:nvPr/>
          </p:nvCxnSpPr>
          <p:spPr>
            <a:xfrm>
              <a:off x="6156252" y="2663456"/>
              <a:ext cx="1033131" cy="69820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B1A06B23-3D78-B44D-A756-52A4719BD5B7}"/>
                </a:ext>
              </a:extLst>
            </p:cNvPr>
            <p:cNvCxnSpPr>
              <a:cxnSpLocks/>
              <a:stCxn id="58" idx="6"/>
              <a:endCxn id="54" idx="2"/>
            </p:cNvCxnSpPr>
            <p:nvPr/>
          </p:nvCxnSpPr>
          <p:spPr>
            <a:xfrm>
              <a:off x="6156252" y="2663456"/>
              <a:ext cx="1033131" cy="135033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ECDB5080-E7A7-4547-BA9B-4F98573A2E89}"/>
                </a:ext>
              </a:extLst>
            </p:cNvPr>
            <p:cNvCxnSpPr>
              <a:cxnSpLocks/>
              <a:stCxn id="57" idx="6"/>
              <a:endCxn id="61" idx="2"/>
            </p:cNvCxnSpPr>
            <p:nvPr/>
          </p:nvCxnSpPr>
          <p:spPr>
            <a:xfrm>
              <a:off x="4750981" y="4339856"/>
              <a:ext cx="1033131" cy="27999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1A3A3570-2ACF-D543-97CE-E5888283C9DF}"/>
                </a:ext>
              </a:extLst>
            </p:cNvPr>
            <p:cNvCxnSpPr>
              <a:cxnSpLocks/>
              <a:stCxn id="57" idx="6"/>
              <a:endCxn id="60" idx="2"/>
            </p:cNvCxnSpPr>
            <p:nvPr/>
          </p:nvCxnSpPr>
          <p:spPr>
            <a:xfrm flipV="1">
              <a:off x="4750981" y="3967716"/>
              <a:ext cx="1033131" cy="37214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5ED748FB-25FB-BE49-A5EC-708EE9F074A9}"/>
                </a:ext>
              </a:extLst>
            </p:cNvPr>
            <p:cNvCxnSpPr>
              <a:cxnSpLocks/>
              <a:stCxn id="57" idx="6"/>
              <a:endCxn id="59" idx="2"/>
            </p:cNvCxnSpPr>
            <p:nvPr/>
          </p:nvCxnSpPr>
          <p:spPr>
            <a:xfrm flipV="1">
              <a:off x="4750981" y="3315586"/>
              <a:ext cx="1033131" cy="102427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D634FEFB-CE3B-6B48-A939-F35032F54F0F}"/>
                </a:ext>
              </a:extLst>
            </p:cNvPr>
            <p:cNvCxnSpPr>
              <a:cxnSpLocks/>
              <a:stCxn id="57" idx="6"/>
              <a:endCxn id="58" idx="2"/>
            </p:cNvCxnSpPr>
            <p:nvPr/>
          </p:nvCxnSpPr>
          <p:spPr>
            <a:xfrm flipV="1">
              <a:off x="4750981" y="2663456"/>
              <a:ext cx="1033131" cy="16764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6F3D3908-C811-D24B-98E3-D3E04D0D4894}"/>
                </a:ext>
              </a:extLst>
            </p:cNvPr>
            <p:cNvCxnSpPr>
              <a:cxnSpLocks/>
              <a:stCxn id="61" idx="6"/>
              <a:endCxn id="54" idx="2"/>
            </p:cNvCxnSpPr>
            <p:nvPr/>
          </p:nvCxnSpPr>
          <p:spPr>
            <a:xfrm flipV="1">
              <a:off x="6156252" y="4013791"/>
              <a:ext cx="1033131" cy="60605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1CE738BD-C4F0-084C-9F5B-B9E2AD605286}"/>
                </a:ext>
              </a:extLst>
            </p:cNvPr>
            <p:cNvCxnSpPr>
              <a:cxnSpLocks/>
              <a:stCxn id="61" idx="6"/>
              <a:endCxn id="53" idx="2"/>
            </p:cNvCxnSpPr>
            <p:nvPr/>
          </p:nvCxnSpPr>
          <p:spPr>
            <a:xfrm flipV="1">
              <a:off x="6156252" y="3361661"/>
              <a:ext cx="1033131" cy="125818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455C854B-978E-7B4A-9AFA-EED854A93F30}"/>
                </a:ext>
              </a:extLst>
            </p:cNvPr>
            <p:cNvCxnSpPr>
              <a:cxnSpLocks/>
              <a:stCxn id="56" idx="6"/>
              <a:endCxn id="58" idx="2"/>
            </p:cNvCxnSpPr>
            <p:nvPr/>
          </p:nvCxnSpPr>
          <p:spPr>
            <a:xfrm flipV="1">
              <a:off x="4750981" y="2663456"/>
              <a:ext cx="1033131" cy="102427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819A0C32-CAEE-2049-8C43-33E435A47CE6}"/>
                </a:ext>
              </a:extLst>
            </p:cNvPr>
            <p:cNvCxnSpPr>
              <a:cxnSpLocks/>
              <a:stCxn id="56" idx="6"/>
              <a:endCxn id="59" idx="2"/>
            </p:cNvCxnSpPr>
            <p:nvPr/>
          </p:nvCxnSpPr>
          <p:spPr>
            <a:xfrm flipV="1">
              <a:off x="4750981" y="3315586"/>
              <a:ext cx="1033131" cy="37214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10CACFF5-D932-8F40-A24E-0F401B0302B1}"/>
                </a:ext>
              </a:extLst>
            </p:cNvPr>
            <p:cNvCxnSpPr>
              <a:cxnSpLocks/>
              <a:stCxn id="56" idx="6"/>
              <a:endCxn id="60" idx="2"/>
            </p:cNvCxnSpPr>
            <p:nvPr/>
          </p:nvCxnSpPr>
          <p:spPr>
            <a:xfrm>
              <a:off x="4750981" y="3687726"/>
              <a:ext cx="1033131" cy="27999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377F4C87-29C8-1E45-B2ED-F51D29E589E2}"/>
                </a:ext>
              </a:extLst>
            </p:cNvPr>
            <p:cNvCxnSpPr>
              <a:cxnSpLocks/>
              <a:endCxn id="61" idx="2"/>
            </p:cNvCxnSpPr>
            <p:nvPr/>
          </p:nvCxnSpPr>
          <p:spPr>
            <a:xfrm>
              <a:off x="4750981" y="3687726"/>
              <a:ext cx="1033131" cy="93212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08FD4BA5-7765-3646-A578-CD8187CB6D97}"/>
                </a:ext>
              </a:extLst>
            </p:cNvPr>
            <p:cNvCxnSpPr>
              <a:cxnSpLocks/>
              <a:stCxn id="59" idx="6"/>
              <a:endCxn id="53" idx="2"/>
            </p:cNvCxnSpPr>
            <p:nvPr/>
          </p:nvCxnSpPr>
          <p:spPr>
            <a:xfrm>
              <a:off x="6156252" y="3315586"/>
              <a:ext cx="1033131" cy="4607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CD0CB2C4-D47E-1C44-8722-A6A8AE0D8695}"/>
                </a:ext>
              </a:extLst>
            </p:cNvPr>
            <p:cNvCxnSpPr>
              <a:cxnSpLocks/>
              <a:stCxn id="59" idx="6"/>
              <a:endCxn id="54" idx="2"/>
            </p:cNvCxnSpPr>
            <p:nvPr/>
          </p:nvCxnSpPr>
          <p:spPr>
            <a:xfrm>
              <a:off x="6156252" y="3315586"/>
              <a:ext cx="1033131" cy="69820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D162E53E-F4D2-FD4E-8135-74E857A6B49E}"/>
                </a:ext>
              </a:extLst>
            </p:cNvPr>
            <p:cNvCxnSpPr>
              <a:cxnSpLocks/>
              <a:stCxn id="60" idx="6"/>
              <a:endCxn id="54" idx="2"/>
            </p:cNvCxnSpPr>
            <p:nvPr/>
          </p:nvCxnSpPr>
          <p:spPr>
            <a:xfrm>
              <a:off x="6156252" y="3967716"/>
              <a:ext cx="1033131" cy="4607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4A0B7BAA-F6AF-DB46-AADA-486075B2AA1E}"/>
                </a:ext>
              </a:extLst>
            </p:cNvPr>
            <p:cNvCxnSpPr>
              <a:cxnSpLocks/>
              <a:stCxn id="60" idx="6"/>
              <a:endCxn id="53" idx="2"/>
            </p:cNvCxnSpPr>
            <p:nvPr/>
          </p:nvCxnSpPr>
          <p:spPr>
            <a:xfrm flipV="1">
              <a:off x="6156252" y="3361661"/>
              <a:ext cx="1033131" cy="60605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EA6351FB-B925-8E4E-82C9-A4A30287F735}"/>
              </a:ext>
            </a:extLst>
          </p:cNvPr>
          <p:cNvSpPr txBox="1"/>
          <p:nvPr/>
        </p:nvSpPr>
        <p:spPr>
          <a:xfrm>
            <a:off x="8392529" y="4575017"/>
            <a:ext cx="25422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2D75B6"/>
                </a:solidFill>
              </a:rPr>
              <a:t>typically large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7371E3DA-A5CC-8E45-8CE8-1566B5D3A593}"/>
              </a:ext>
            </a:extLst>
          </p:cNvPr>
          <p:cNvSpPr txBox="1"/>
          <p:nvPr/>
        </p:nvSpPr>
        <p:spPr>
          <a:xfrm>
            <a:off x="6976857" y="5238160"/>
            <a:ext cx="19463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2D75B6"/>
                </a:solidFill>
              </a:rPr>
              <a:t>non-linear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4BFBB61-6FDB-8F47-A5A1-B6AB1E83C7CA}"/>
              </a:ext>
            </a:extLst>
          </p:cNvPr>
          <p:cNvSpPr txBox="1"/>
          <p:nvPr/>
        </p:nvSpPr>
        <p:spPr>
          <a:xfrm>
            <a:off x="1319743" y="4550325"/>
            <a:ext cx="26039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2D75B6"/>
                </a:solidFill>
              </a:rPr>
              <a:t>trivial to verify</a:t>
            </a:r>
          </a:p>
        </p:txBody>
      </p:sp>
    </p:spTree>
    <p:extLst>
      <p:ext uri="{BB962C8B-B14F-4D97-AF65-F5344CB8AC3E}">
        <p14:creationId xmlns:p14="http://schemas.microsoft.com/office/powerpoint/2010/main" val="459993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87C6ED-679A-3C46-B5FA-FFD5D682B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Verification of a Policy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D95A73-2E82-A442-991D-CBF0B6C96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BBCAB2-3DA8-8C4B-9B52-31C6F65F45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/>
              <a:t>Prof. Dr.-Ing. habil. Alois Christian Knoll</a:t>
            </a:r>
            <a:endParaRPr lang="en-GB" dirty="0"/>
          </a:p>
        </p:txBody>
      </p:sp>
      <p:sp>
        <p:nvSpPr>
          <p:cNvPr id="25" name="Date Placeholder 8">
            <a:extLst>
              <a:ext uri="{FF2B5EF4-FFF2-40B4-BE49-F238E27FC236}">
                <a16:creationId xmlns:a16="http://schemas.microsoft.com/office/drawing/2014/main" id="{234FED94-4AE8-A747-8488-B5C9355EA1F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Verification of a Policy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6D20939-0728-F743-9612-D6B131A5775D}"/>
              </a:ext>
            </a:extLst>
          </p:cNvPr>
          <p:cNvGrpSpPr/>
          <p:nvPr/>
        </p:nvGrpSpPr>
        <p:grpSpPr>
          <a:xfrm>
            <a:off x="946054" y="1856942"/>
            <a:ext cx="10299891" cy="2328530"/>
            <a:chOff x="838200" y="3006817"/>
            <a:chExt cx="10299891" cy="2328530"/>
          </a:xfrm>
        </p:grpSpPr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6282E287-4507-7D4E-8F7C-615F0F3394DC}"/>
                </a:ext>
              </a:extLst>
            </p:cNvPr>
            <p:cNvGrpSpPr/>
            <p:nvPr/>
          </p:nvGrpSpPr>
          <p:grpSpPr>
            <a:xfrm>
              <a:off x="4380313" y="3006817"/>
              <a:ext cx="3182682" cy="2328530"/>
              <a:chOff x="4378841" y="2477386"/>
              <a:chExt cx="3182682" cy="2328530"/>
            </a:xfrm>
          </p:grpSpPr>
          <p:grpSp>
            <p:nvGrpSpPr>
              <p:cNvPr id="69" name="Group 68">
                <a:extLst>
                  <a:ext uri="{FF2B5EF4-FFF2-40B4-BE49-F238E27FC236}">
                    <a16:creationId xmlns:a16="http://schemas.microsoft.com/office/drawing/2014/main" id="{CE88BF20-A989-E549-8321-4AD8A9B1EE42}"/>
                  </a:ext>
                </a:extLst>
              </p:cNvPr>
              <p:cNvGrpSpPr/>
              <p:nvPr/>
            </p:nvGrpSpPr>
            <p:grpSpPr>
              <a:xfrm>
                <a:off x="5784112" y="2477386"/>
                <a:ext cx="372140" cy="2328530"/>
                <a:chOff x="5784112" y="2477386"/>
                <a:chExt cx="372140" cy="2328530"/>
              </a:xfrm>
              <a:solidFill>
                <a:schemeClr val="tx1"/>
              </a:solidFill>
            </p:grpSpPr>
            <p:sp>
              <p:nvSpPr>
                <p:cNvPr id="97" name="Oval 96">
                  <a:extLst>
                    <a:ext uri="{FF2B5EF4-FFF2-40B4-BE49-F238E27FC236}">
                      <a16:creationId xmlns:a16="http://schemas.microsoft.com/office/drawing/2014/main" id="{5B7BE874-2614-074F-AA23-3AE89BC4887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784112" y="2477386"/>
                  <a:ext cx="372140" cy="372140"/>
                </a:xfrm>
                <a:prstGeom prst="ellipse">
                  <a:avLst/>
                </a:prstGeom>
                <a:grp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0D2DBA69-5041-384B-8497-9716679315D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784112" y="3129516"/>
                  <a:ext cx="372140" cy="372140"/>
                </a:xfrm>
                <a:prstGeom prst="ellipse">
                  <a:avLst/>
                </a:prstGeom>
                <a:grp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9" name="Oval 98">
                  <a:extLst>
                    <a:ext uri="{FF2B5EF4-FFF2-40B4-BE49-F238E27FC236}">
                      <a16:creationId xmlns:a16="http://schemas.microsoft.com/office/drawing/2014/main" id="{09632B5E-1A0F-764A-A324-688B25DEA90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784112" y="3781646"/>
                  <a:ext cx="372140" cy="372140"/>
                </a:xfrm>
                <a:prstGeom prst="ellipse">
                  <a:avLst/>
                </a:prstGeom>
                <a:grp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0" name="Oval 99">
                  <a:extLst>
                    <a:ext uri="{FF2B5EF4-FFF2-40B4-BE49-F238E27FC236}">
                      <a16:creationId xmlns:a16="http://schemas.microsoft.com/office/drawing/2014/main" id="{1379C1EF-26ED-5A43-A3B4-286801966FD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784112" y="4433776"/>
                  <a:ext cx="372140" cy="372140"/>
                </a:xfrm>
                <a:prstGeom prst="ellipse">
                  <a:avLst/>
                </a:prstGeom>
                <a:grp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70" name="Group 69">
                <a:extLst>
                  <a:ext uri="{FF2B5EF4-FFF2-40B4-BE49-F238E27FC236}">
                    <a16:creationId xmlns:a16="http://schemas.microsoft.com/office/drawing/2014/main" id="{0F44B4B6-1D17-984E-A7A8-581597B6EF49}"/>
                  </a:ext>
                </a:extLst>
              </p:cNvPr>
              <p:cNvGrpSpPr/>
              <p:nvPr/>
            </p:nvGrpSpPr>
            <p:grpSpPr>
              <a:xfrm>
                <a:off x="4378841" y="2849526"/>
                <a:ext cx="372140" cy="1676400"/>
                <a:chOff x="3747976" y="3019646"/>
                <a:chExt cx="372140" cy="1676400"/>
              </a:xfrm>
              <a:solidFill>
                <a:schemeClr val="tx1"/>
              </a:solidFill>
            </p:grpSpPr>
            <p:sp>
              <p:nvSpPr>
                <p:cNvPr id="94" name="Oval 93">
                  <a:extLst>
                    <a:ext uri="{FF2B5EF4-FFF2-40B4-BE49-F238E27FC236}">
                      <a16:creationId xmlns:a16="http://schemas.microsoft.com/office/drawing/2014/main" id="{CFF4C16E-6C48-4B46-8F88-F62BD4B90DF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747976" y="3019646"/>
                  <a:ext cx="372140" cy="372140"/>
                </a:xfrm>
                <a:prstGeom prst="ellipse">
                  <a:avLst/>
                </a:prstGeom>
                <a:grp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5" name="Oval 94">
                  <a:extLst>
                    <a:ext uri="{FF2B5EF4-FFF2-40B4-BE49-F238E27FC236}">
                      <a16:creationId xmlns:a16="http://schemas.microsoft.com/office/drawing/2014/main" id="{14F12228-7360-1F4B-AFB7-E28696CF8B9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747976" y="3671776"/>
                  <a:ext cx="372140" cy="372140"/>
                </a:xfrm>
                <a:prstGeom prst="ellipse">
                  <a:avLst/>
                </a:prstGeom>
                <a:grp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6" name="Oval 95">
                  <a:extLst>
                    <a:ext uri="{FF2B5EF4-FFF2-40B4-BE49-F238E27FC236}">
                      <a16:creationId xmlns:a16="http://schemas.microsoft.com/office/drawing/2014/main" id="{49A14C84-939F-D545-81F0-5875C114430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747976" y="4323906"/>
                  <a:ext cx="372140" cy="372140"/>
                </a:xfrm>
                <a:prstGeom prst="ellipse">
                  <a:avLst/>
                </a:prstGeom>
                <a:grp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71" name="Group 70">
                <a:extLst>
                  <a:ext uri="{FF2B5EF4-FFF2-40B4-BE49-F238E27FC236}">
                    <a16:creationId xmlns:a16="http://schemas.microsoft.com/office/drawing/2014/main" id="{58087DAF-1E09-1D41-8CB3-76767E2F6416}"/>
                  </a:ext>
                </a:extLst>
              </p:cNvPr>
              <p:cNvGrpSpPr/>
              <p:nvPr/>
            </p:nvGrpSpPr>
            <p:grpSpPr>
              <a:xfrm>
                <a:off x="7189383" y="3175591"/>
                <a:ext cx="372140" cy="1024270"/>
                <a:chOff x="7542029" y="3129516"/>
                <a:chExt cx="372140" cy="1024270"/>
              </a:xfrm>
              <a:solidFill>
                <a:schemeClr val="tx1"/>
              </a:solidFill>
            </p:grpSpPr>
            <p:sp>
              <p:nvSpPr>
                <p:cNvPr id="92" name="Oval 91">
                  <a:extLst>
                    <a:ext uri="{FF2B5EF4-FFF2-40B4-BE49-F238E27FC236}">
                      <a16:creationId xmlns:a16="http://schemas.microsoft.com/office/drawing/2014/main" id="{F6F90B85-1DEA-644D-AC24-6CBE0244196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542029" y="3129516"/>
                  <a:ext cx="372140" cy="372140"/>
                </a:xfrm>
                <a:prstGeom prst="ellipse">
                  <a:avLst/>
                </a:prstGeom>
                <a:grp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3" name="Oval 92">
                  <a:extLst>
                    <a:ext uri="{FF2B5EF4-FFF2-40B4-BE49-F238E27FC236}">
                      <a16:creationId xmlns:a16="http://schemas.microsoft.com/office/drawing/2014/main" id="{24AC6745-DE5E-4C45-B96E-EC279F301B1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542029" y="3781646"/>
                  <a:ext cx="372140" cy="372140"/>
                </a:xfrm>
                <a:prstGeom prst="ellipse">
                  <a:avLst/>
                </a:prstGeom>
                <a:grp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72" name="Straight Arrow Connector 71">
                <a:extLst>
                  <a:ext uri="{FF2B5EF4-FFF2-40B4-BE49-F238E27FC236}">
                    <a16:creationId xmlns:a16="http://schemas.microsoft.com/office/drawing/2014/main" id="{64A84B1F-AB1B-2C47-9BCE-6158C550DDA0}"/>
                  </a:ext>
                </a:extLst>
              </p:cNvPr>
              <p:cNvCxnSpPr>
                <a:stCxn id="94" idx="6"/>
                <a:endCxn id="97" idx="2"/>
              </p:cNvCxnSpPr>
              <p:nvPr/>
            </p:nvCxnSpPr>
            <p:spPr>
              <a:xfrm flipV="1">
                <a:off x="4750981" y="2663456"/>
                <a:ext cx="1033131" cy="37214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Arrow Connector 72">
                <a:extLst>
                  <a:ext uri="{FF2B5EF4-FFF2-40B4-BE49-F238E27FC236}">
                    <a16:creationId xmlns:a16="http://schemas.microsoft.com/office/drawing/2014/main" id="{15C7F5F6-6A29-D149-A12E-D096C231AC2D}"/>
                  </a:ext>
                </a:extLst>
              </p:cNvPr>
              <p:cNvCxnSpPr>
                <a:stCxn id="94" idx="6"/>
                <a:endCxn id="98" idx="2"/>
              </p:cNvCxnSpPr>
              <p:nvPr/>
            </p:nvCxnSpPr>
            <p:spPr>
              <a:xfrm>
                <a:off x="4750981" y="3035596"/>
                <a:ext cx="1033131" cy="27999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Arrow Connector 73">
                <a:extLst>
                  <a:ext uri="{FF2B5EF4-FFF2-40B4-BE49-F238E27FC236}">
                    <a16:creationId xmlns:a16="http://schemas.microsoft.com/office/drawing/2014/main" id="{633905C7-ACA8-6340-AAC6-A8EED50928CC}"/>
                  </a:ext>
                </a:extLst>
              </p:cNvPr>
              <p:cNvCxnSpPr>
                <a:stCxn id="94" idx="6"/>
                <a:endCxn id="99" idx="2"/>
              </p:cNvCxnSpPr>
              <p:nvPr/>
            </p:nvCxnSpPr>
            <p:spPr>
              <a:xfrm>
                <a:off x="4750981" y="3035596"/>
                <a:ext cx="1033131" cy="93212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Arrow Connector 74">
                <a:extLst>
                  <a:ext uri="{FF2B5EF4-FFF2-40B4-BE49-F238E27FC236}">
                    <a16:creationId xmlns:a16="http://schemas.microsoft.com/office/drawing/2014/main" id="{6A2F3B1F-7D58-0549-87C8-04B92E8F9C72}"/>
                  </a:ext>
                </a:extLst>
              </p:cNvPr>
              <p:cNvCxnSpPr>
                <a:cxnSpLocks/>
                <a:stCxn id="94" idx="6"/>
                <a:endCxn id="100" idx="2"/>
              </p:cNvCxnSpPr>
              <p:nvPr/>
            </p:nvCxnSpPr>
            <p:spPr>
              <a:xfrm>
                <a:off x="4750981" y="3035596"/>
                <a:ext cx="1033131" cy="158425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Arrow Connector 75">
                <a:extLst>
                  <a:ext uri="{FF2B5EF4-FFF2-40B4-BE49-F238E27FC236}">
                    <a16:creationId xmlns:a16="http://schemas.microsoft.com/office/drawing/2014/main" id="{1EAA5ABB-146C-F042-A384-A665062AA9CF}"/>
                  </a:ext>
                </a:extLst>
              </p:cNvPr>
              <p:cNvCxnSpPr>
                <a:cxnSpLocks/>
                <a:stCxn id="97" idx="6"/>
                <a:endCxn id="92" idx="2"/>
              </p:cNvCxnSpPr>
              <p:nvPr/>
            </p:nvCxnSpPr>
            <p:spPr>
              <a:xfrm>
                <a:off x="6156252" y="2663456"/>
                <a:ext cx="1033131" cy="69820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Arrow Connector 76">
                <a:extLst>
                  <a:ext uri="{FF2B5EF4-FFF2-40B4-BE49-F238E27FC236}">
                    <a16:creationId xmlns:a16="http://schemas.microsoft.com/office/drawing/2014/main" id="{3DC71861-C103-484F-A31E-AF4277EFA2D0}"/>
                  </a:ext>
                </a:extLst>
              </p:cNvPr>
              <p:cNvCxnSpPr>
                <a:cxnSpLocks/>
                <a:stCxn id="97" idx="6"/>
                <a:endCxn id="93" idx="2"/>
              </p:cNvCxnSpPr>
              <p:nvPr/>
            </p:nvCxnSpPr>
            <p:spPr>
              <a:xfrm>
                <a:off x="6156252" y="2663456"/>
                <a:ext cx="1033131" cy="135033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Arrow Connector 77">
                <a:extLst>
                  <a:ext uri="{FF2B5EF4-FFF2-40B4-BE49-F238E27FC236}">
                    <a16:creationId xmlns:a16="http://schemas.microsoft.com/office/drawing/2014/main" id="{50F98C9A-3EEF-614F-8D60-A332BF1B0056}"/>
                  </a:ext>
                </a:extLst>
              </p:cNvPr>
              <p:cNvCxnSpPr>
                <a:cxnSpLocks/>
                <a:stCxn id="96" idx="6"/>
                <a:endCxn id="100" idx="2"/>
              </p:cNvCxnSpPr>
              <p:nvPr/>
            </p:nvCxnSpPr>
            <p:spPr>
              <a:xfrm>
                <a:off x="4750981" y="4339856"/>
                <a:ext cx="1033131" cy="27999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Arrow Connector 78">
                <a:extLst>
                  <a:ext uri="{FF2B5EF4-FFF2-40B4-BE49-F238E27FC236}">
                    <a16:creationId xmlns:a16="http://schemas.microsoft.com/office/drawing/2014/main" id="{B1C8F66D-B04C-D841-A96A-844F205D5032}"/>
                  </a:ext>
                </a:extLst>
              </p:cNvPr>
              <p:cNvCxnSpPr>
                <a:cxnSpLocks/>
                <a:stCxn id="96" idx="6"/>
                <a:endCxn id="99" idx="2"/>
              </p:cNvCxnSpPr>
              <p:nvPr/>
            </p:nvCxnSpPr>
            <p:spPr>
              <a:xfrm flipV="1">
                <a:off x="4750981" y="3967716"/>
                <a:ext cx="1033131" cy="37214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Arrow Connector 79">
                <a:extLst>
                  <a:ext uri="{FF2B5EF4-FFF2-40B4-BE49-F238E27FC236}">
                    <a16:creationId xmlns:a16="http://schemas.microsoft.com/office/drawing/2014/main" id="{348DA955-484E-5546-ACC5-9F3F277BBD2D}"/>
                  </a:ext>
                </a:extLst>
              </p:cNvPr>
              <p:cNvCxnSpPr>
                <a:cxnSpLocks/>
                <a:stCxn id="96" idx="6"/>
                <a:endCxn id="98" idx="2"/>
              </p:cNvCxnSpPr>
              <p:nvPr/>
            </p:nvCxnSpPr>
            <p:spPr>
              <a:xfrm flipV="1">
                <a:off x="4750981" y="3315586"/>
                <a:ext cx="1033131" cy="102427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Arrow Connector 80">
                <a:extLst>
                  <a:ext uri="{FF2B5EF4-FFF2-40B4-BE49-F238E27FC236}">
                    <a16:creationId xmlns:a16="http://schemas.microsoft.com/office/drawing/2014/main" id="{226147C6-D9C6-584E-8BD7-AEABF447E428}"/>
                  </a:ext>
                </a:extLst>
              </p:cNvPr>
              <p:cNvCxnSpPr>
                <a:cxnSpLocks/>
                <a:stCxn id="96" idx="6"/>
                <a:endCxn id="97" idx="2"/>
              </p:cNvCxnSpPr>
              <p:nvPr/>
            </p:nvCxnSpPr>
            <p:spPr>
              <a:xfrm flipV="1">
                <a:off x="4750981" y="2663456"/>
                <a:ext cx="1033131" cy="167640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Arrow Connector 81">
                <a:extLst>
                  <a:ext uri="{FF2B5EF4-FFF2-40B4-BE49-F238E27FC236}">
                    <a16:creationId xmlns:a16="http://schemas.microsoft.com/office/drawing/2014/main" id="{155F9FE3-E272-874C-ADA0-F84556E29B15}"/>
                  </a:ext>
                </a:extLst>
              </p:cNvPr>
              <p:cNvCxnSpPr>
                <a:cxnSpLocks/>
                <a:stCxn id="100" idx="6"/>
                <a:endCxn id="93" idx="2"/>
              </p:cNvCxnSpPr>
              <p:nvPr/>
            </p:nvCxnSpPr>
            <p:spPr>
              <a:xfrm flipV="1">
                <a:off x="6156252" y="4013791"/>
                <a:ext cx="1033131" cy="60605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Arrow Connector 82">
                <a:extLst>
                  <a:ext uri="{FF2B5EF4-FFF2-40B4-BE49-F238E27FC236}">
                    <a16:creationId xmlns:a16="http://schemas.microsoft.com/office/drawing/2014/main" id="{7B09B6C8-45F1-D04E-A089-BBAA59853AD0}"/>
                  </a:ext>
                </a:extLst>
              </p:cNvPr>
              <p:cNvCxnSpPr>
                <a:cxnSpLocks/>
                <a:stCxn id="100" idx="6"/>
                <a:endCxn id="92" idx="2"/>
              </p:cNvCxnSpPr>
              <p:nvPr/>
            </p:nvCxnSpPr>
            <p:spPr>
              <a:xfrm flipV="1">
                <a:off x="6156252" y="3361661"/>
                <a:ext cx="1033131" cy="125818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Arrow Connector 83">
                <a:extLst>
                  <a:ext uri="{FF2B5EF4-FFF2-40B4-BE49-F238E27FC236}">
                    <a16:creationId xmlns:a16="http://schemas.microsoft.com/office/drawing/2014/main" id="{5AE07936-7157-124E-97D2-392E3B75956C}"/>
                  </a:ext>
                </a:extLst>
              </p:cNvPr>
              <p:cNvCxnSpPr>
                <a:cxnSpLocks/>
                <a:stCxn id="95" idx="6"/>
                <a:endCxn id="97" idx="2"/>
              </p:cNvCxnSpPr>
              <p:nvPr/>
            </p:nvCxnSpPr>
            <p:spPr>
              <a:xfrm flipV="1">
                <a:off x="4750981" y="2663456"/>
                <a:ext cx="1033131" cy="102427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Arrow Connector 84">
                <a:extLst>
                  <a:ext uri="{FF2B5EF4-FFF2-40B4-BE49-F238E27FC236}">
                    <a16:creationId xmlns:a16="http://schemas.microsoft.com/office/drawing/2014/main" id="{8A4F372B-F519-774F-A1EB-7B41DE4DD56C}"/>
                  </a:ext>
                </a:extLst>
              </p:cNvPr>
              <p:cNvCxnSpPr>
                <a:cxnSpLocks/>
                <a:stCxn id="95" idx="6"/>
                <a:endCxn id="98" idx="2"/>
              </p:cNvCxnSpPr>
              <p:nvPr/>
            </p:nvCxnSpPr>
            <p:spPr>
              <a:xfrm flipV="1">
                <a:off x="4750981" y="3315586"/>
                <a:ext cx="1033131" cy="37214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Arrow Connector 85">
                <a:extLst>
                  <a:ext uri="{FF2B5EF4-FFF2-40B4-BE49-F238E27FC236}">
                    <a16:creationId xmlns:a16="http://schemas.microsoft.com/office/drawing/2014/main" id="{1EB841AC-6B45-424B-B587-1CA1AD8F91D0}"/>
                  </a:ext>
                </a:extLst>
              </p:cNvPr>
              <p:cNvCxnSpPr>
                <a:cxnSpLocks/>
                <a:stCxn id="95" idx="6"/>
                <a:endCxn id="99" idx="2"/>
              </p:cNvCxnSpPr>
              <p:nvPr/>
            </p:nvCxnSpPr>
            <p:spPr>
              <a:xfrm>
                <a:off x="4750981" y="3687726"/>
                <a:ext cx="1033131" cy="27999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Arrow Connector 86">
                <a:extLst>
                  <a:ext uri="{FF2B5EF4-FFF2-40B4-BE49-F238E27FC236}">
                    <a16:creationId xmlns:a16="http://schemas.microsoft.com/office/drawing/2014/main" id="{092B3248-90BB-1140-822F-DE76A0BC65DB}"/>
                  </a:ext>
                </a:extLst>
              </p:cNvPr>
              <p:cNvCxnSpPr>
                <a:cxnSpLocks/>
                <a:endCxn id="100" idx="2"/>
              </p:cNvCxnSpPr>
              <p:nvPr/>
            </p:nvCxnSpPr>
            <p:spPr>
              <a:xfrm>
                <a:off x="4750981" y="3687726"/>
                <a:ext cx="1033131" cy="93212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Arrow Connector 87">
                <a:extLst>
                  <a:ext uri="{FF2B5EF4-FFF2-40B4-BE49-F238E27FC236}">
                    <a16:creationId xmlns:a16="http://schemas.microsoft.com/office/drawing/2014/main" id="{A2B583CB-DAC2-874A-8316-FB30C22241CF}"/>
                  </a:ext>
                </a:extLst>
              </p:cNvPr>
              <p:cNvCxnSpPr>
                <a:cxnSpLocks/>
                <a:stCxn id="98" idx="6"/>
                <a:endCxn id="92" idx="2"/>
              </p:cNvCxnSpPr>
              <p:nvPr/>
            </p:nvCxnSpPr>
            <p:spPr>
              <a:xfrm>
                <a:off x="6156252" y="3315586"/>
                <a:ext cx="1033131" cy="4607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Arrow Connector 88">
                <a:extLst>
                  <a:ext uri="{FF2B5EF4-FFF2-40B4-BE49-F238E27FC236}">
                    <a16:creationId xmlns:a16="http://schemas.microsoft.com/office/drawing/2014/main" id="{381A7CD4-19B3-6243-841C-4DF2F2C298D8}"/>
                  </a:ext>
                </a:extLst>
              </p:cNvPr>
              <p:cNvCxnSpPr>
                <a:cxnSpLocks/>
                <a:stCxn id="98" idx="6"/>
                <a:endCxn id="93" idx="2"/>
              </p:cNvCxnSpPr>
              <p:nvPr/>
            </p:nvCxnSpPr>
            <p:spPr>
              <a:xfrm>
                <a:off x="6156252" y="3315586"/>
                <a:ext cx="1033131" cy="69820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Arrow Connector 89">
                <a:extLst>
                  <a:ext uri="{FF2B5EF4-FFF2-40B4-BE49-F238E27FC236}">
                    <a16:creationId xmlns:a16="http://schemas.microsoft.com/office/drawing/2014/main" id="{12819BAC-2ED9-434C-9730-2A818D135E11}"/>
                  </a:ext>
                </a:extLst>
              </p:cNvPr>
              <p:cNvCxnSpPr>
                <a:cxnSpLocks/>
                <a:stCxn id="99" idx="6"/>
                <a:endCxn id="93" idx="2"/>
              </p:cNvCxnSpPr>
              <p:nvPr/>
            </p:nvCxnSpPr>
            <p:spPr>
              <a:xfrm>
                <a:off x="6156252" y="3967716"/>
                <a:ext cx="1033131" cy="4607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Arrow Connector 90">
                <a:extLst>
                  <a:ext uri="{FF2B5EF4-FFF2-40B4-BE49-F238E27FC236}">
                    <a16:creationId xmlns:a16="http://schemas.microsoft.com/office/drawing/2014/main" id="{5CD04873-2744-7340-9421-5A9A25E277A2}"/>
                  </a:ext>
                </a:extLst>
              </p:cNvPr>
              <p:cNvCxnSpPr>
                <a:cxnSpLocks/>
                <a:stCxn id="99" idx="6"/>
                <a:endCxn id="92" idx="2"/>
              </p:cNvCxnSpPr>
              <p:nvPr/>
            </p:nvCxnSpPr>
            <p:spPr>
              <a:xfrm flipV="1">
                <a:off x="6156252" y="3361661"/>
                <a:ext cx="1033131" cy="60605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0CC8F414-8AD3-B54C-A146-CD3E7F2952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596126" y="3945300"/>
              <a:ext cx="2541965" cy="457927"/>
            </a:xfrm>
            <a:prstGeom prst="rect">
              <a:avLst/>
            </a:prstGeom>
          </p:spPr>
        </p:pic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9F316556-1689-6046-94D2-35A53C4EF22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8200" y="3953548"/>
              <a:ext cx="2751161" cy="475021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A593FC9-52D1-884B-B7AD-C69C06F4C2B4}"/>
              </a:ext>
            </a:extLst>
          </p:cNvPr>
          <p:cNvGrpSpPr/>
          <p:nvPr/>
        </p:nvGrpSpPr>
        <p:grpSpPr>
          <a:xfrm>
            <a:off x="1445204" y="3720811"/>
            <a:ext cx="1752860" cy="1883785"/>
            <a:chOff x="1330036" y="3533342"/>
            <a:chExt cx="1752860" cy="188378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65EAEC2-B6B3-704F-B5C5-FF7B2D239DE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10007" y="3719412"/>
              <a:ext cx="1399586" cy="1512521"/>
            </a:xfrm>
            <a:prstGeom prst="rect">
              <a:avLst/>
            </a:prstGeom>
          </p:spPr>
        </p:pic>
        <p:sp>
          <p:nvSpPr>
            <p:cNvPr id="8" name="Snip Diagonal Corner Rectangle 7">
              <a:extLst>
                <a:ext uri="{FF2B5EF4-FFF2-40B4-BE49-F238E27FC236}">
                  <a16:creationId xmlns:a16="http://schemas.microsoft.com/office/drawing/2014/main" id="{EB6FA7DA-74C3-0F4C-BBC7-292F0FF6808D}"/>
                </a:ext>
              </a:extLst>
            </p:cNvPr>
            <p:cNvSpPr/>
            <p:nvPr/>
          </p:nvSpPr>
          <p:spPr>
            <a:xfrm>
              <a:off x="1330036" y="3533342"/>
              <a:ext cx="1752860" cy="1883785"/>
            </a:xfrm>
            <a:prstGeom prst="snip2DiagRect">
              <a:avLst/>
            </a:prstGeom>
            <a:noFill/>
            <a:ln w="44450">
              <a:solidFill>
                <a:srgbClr val="2D75B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D75B6"/>
                </a:solidFill>
              </a:endParaRPr>
            </a:p>
          </p:txBody>
        </p:sp>
      </p:grpSp>
      <p:sp>
        <p:nvSpPr>
          <p:cNvPr id="104" name="TextBox 103">
            <a:extLst>
              <a:ext uri="{FF2B5EF4-FFF2-40B4-BE49-F238E27FC236}">
                <a16:creationId xmlns:a16="http://schemas.microsoft.com/office/drawing/2014/main" id="{4FC53E5C-14BF-1F46-B25C-2C1842B5E194}"/>
              </a:ext>
            </a:extLst>
          </p:cNvPr>
          <p:cNvSpPr txBox="1"/>
          <p:nvPr/>
        </p:nvSpPr>
        <p:spPr>
          <a:xfrm>
            <a:off x="8703980" y="4370315"/>
            <a:ext cx="25121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2D75B6"/>
                </a:solidFill>
              </a:rPr>
              <a:t>“stop the car”</a:t>
            </a:r>
          </a:p>
        </p:txBody>
      </p:sp>
    </p:spTree>
    <p:extLst>
      <p:ext uri="{BB962C8B-B14F-4D97-AF65-F5344CB8AC3E}">
        <p14:creationId xmlns:p14="http://schemas.microsoft.com/office/powerpoint/2010/main" val="30311368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D0CA10-8F06-7C49-B8C0-D8BDCB07D2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429B65E-FAFD-A04F-86D3-C83081C9338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1825625"/>
            <a:ext cx="3072450" cy="4351338"/>
          </a:xfr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ADB48E98-DD49-BA4C-B5B0-F086DB990DCF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4496843" y="2299855"/>
                <a:ext cx="6856957" cy="2355272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de-DE" b="1" dirty="0"/>
                  <a:t>Reluplex: An </a:t>
                </a:r>
                <a:r>
                  <a:rPr lang="de-DE" b="1" dirty="0" err="1"/>
                  <a:t>Efficient</a:t>
                </a:r>
                <a:r>
                  <a:rPr lang="de-DE" b="1" dirty="0"/>
                  <a:t> SMT Solver </a:t>
                </a:r>
                <a:r>
                  <a:rPr lang="de-DE" b="1" dirty="0" err="1"/>
                  <a:t>for</a:t>
                </a:r>
                <a:r>
                  <a:rPr lang="de-DE" b="1" dirty="0"/>
                  <a:t> </a:t>
                </a:r>
                <a:r>
                  <a:rPr lang="de-DE" b="1" dirty="0" err="1"/>
                  <a:t>Verifying</a:t>
                </a:r>
                <a:r>
                  <a:rPr lang="de-DE" b="1" dirty="0"/>
                  <a:t> </a:t>
                </a:r>
                <a:r>
                  <a:rPr lang="de-DE" b="1" dirty="0" err="1"/>
                  <a:t>Deep</a:t>
                </a:r>
                <a:r>
                  <a:rPr lang="de-DE" b="1" dirty="0"/>
                  <a:t> </a:t>
                </a:r>
                <a:r>
                  <a:rPr lang="de-DE" b="1" dirty="0" err="1"/>
                  <a:t>Neural</a:t>
                </a:r>
                <a:r>
                  <a:rPr lang="de-DE" b="1" dirty="0"/>
                  <a:t> Networks</a:t>
                </a:r>
              </a:p>
              <a:p>
                <a:pPr marL="0" indent="0">
                  <a:buNone/>
                </a:pPr>
                <a:endParaRPr lang="de-DE" b="1" dirty="0"/>
              </a:p>
              <a:p>
                <a:pPr marL="0" indent="0">
                  <a:buNone/>
                </a:pPr>
                <a:r>
                  <a:rPr lang="en-US" dirty="0"/>
                  <a:t>using activation function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dirty="0" smtClean="0">
                        <a:latin typeface="Cambria Math" panose="02040503050406030204" pitchFamily="18" charset="0"/>
                      </a:rPr>
                      <m:t>R</m:t>
                    </m:r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</a:rPr>
                      <m:t>eLU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≔</m:t>
                    </m:r>
                    <m:func>
                      <m:func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max</m:t>
                        </m:r>
                      </m:fName>
                      <m:e>
                        <m:d>
                          <m:d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0,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ADB48E98-DD49-BA4C-B5B0-F086DB990DC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4496843" y="2299855"/>
                <a:ext cx="6856957" cy="2355272"/>
              </a:xfrm>
              <a:blipFill>
                <a:blip r:embed="rId3"/>
                <a:stretch>
                  <a:fillRect l="-1664" t="-42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B257FF1D-A0B5-2640-B466-6D7FE68431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Reluplex</a:t>
            </a:r>
            <a:r>
              <a:rPr lang="en-GB" dirty="0"/>
              <a:t>: An Efficient SMT Solver for Verifying Deep Neural Networks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F22A278D-53C3-0B4E-BA64-98274CD39D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6A964-B840-4B3E-AA34-E2AE0B860AFA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52098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E06D6-BB98-7E4B-914D-51232161B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Neural Network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69385CA-5629-F145-9B9D-8303EC2A5906}"/>
              </a:ext>
            </a:extLst>
          </p:cNvPr>
          <p:cNvGrpSpPr/>
          <p:nvPr/>
        </p:nvGrpSpPr>
        <p:grpSpPr>
          <a:xfrm>
            <a:off x="3090531" y="1690688"/>
            <a:ext cx="6010937" cy="2741262"/>
            <a:chOff x="3287231" y="2442000"/>
            <a:chExt cx="6010937" cy="274126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Oval 4">
                  <a:extLst>
                    <a:ext uri="{FF2B5EF4-FFF2-40B4-BE49-F238E27FC236}">
                      <a16:creationId xmlns:a16="http://schemas.microsoft.com/office/drawing/2014/main" id="{E3F53AAE-9331-014F-BE26-F7D51BC2E0B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909927" y="2442000"/>
                  <a:ext cx="765543" cy="765543"/>
                </a:xfrm>
                <a:prstGeom prst="ellipse">
                  <a:avLst/>
                </a:prstGeom>
                <a:ln w="4445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" name="Oval 4">
                  <a:extLst>
                    <a:ext uri="{FF2B5EF4-FFF2-40B4-BE49-F238E27FC236}">
                      <a16:creationId xmlns:a16="http://schemas.microsoft.com/office/drawing/2014/main" id="{E3F53AAE-9331-014F-BE26-F7D51BC2E0B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09927" y="2442000"/>
                  <a:ext cx="765543" cy="765543"/>
                </a:xfrm>
                <a:prstGeom prst="ellipse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 w="44450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60DC105A-BFFF-B849-89E3-A57FD71BD96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909928" y="4417719"/>
                  <a:ext cx="765543" cy="765543"/>
                </a:xfrm>
                <a:prstGeom prst="ellipse">
                  <a:avLst/>
                </a:prstGeom>
                <a:ln w="4445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60DC105A-BFFF-B849-89E3-A57FD71BD96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09928" y="4417719"/>
                  <a:ext cx="765543" cy="765543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44450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Oval 6">
                  <a:extLst>
                    <a:ext uri="{FF2B5EF4-FFF2-40B4-BE49-F238E27FC236}">
                      <a16:creationId xmlns:a16="http://schemas.microsoft.com/office/drawing/2014/main" id="{47007FAA-1C71-CF47-ABE8-A9AC1DDD7B6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287231" y="3334166"/>
                  <a:ext cx="765543" cy="765543"/>
                </a:xfrm>
                <a:prstGeom prst="ellipse">
                  <a:avLst/>
                </a:prstGeom>
                <a:ln w="4445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Oval 6">
                  <a:extLst>
                    <a:ext uri="{FF2B5EF4-FFF2-40B4-BE49-F238E27FC236}">
                      <a16:creationId xmlns:a16="http://schemas.microsoft.com/office/drawing/2014/main" id="{47007FAA-1C71-CF47-ABE8-A9AC1DDD7B6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87231" y="3334166"/>
                  <a:ext cx="765543" cy="765543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44450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76E642E1-E2B4-2644-B554-00F2AA4F9E0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8532625" y="3334166"/>
                  <a:ext cx="765543" cy="765543"/>
                </a:xfrm>
                <a:prstGeom prst="ellipse">
                  <a:avLst/>
                </a:prstGeom>
                <a:ln w="44450"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76E642E1-E2B4-2644-B554-00F2AA4F9E0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32625" y="3334166"/>
                  <a:ext cx="765543" cy="765543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444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4CE2B8CA-CA41-F541-B0FB-E9E939A58CD4}"/>
                </a:ext>
              </a:extLst>
            </p:cNvPr>
            <p:cNvCxnSpPr>
              <a:cxnSpLocks/>
              <a:stCxn id="7" idx="6"/>
              <a:endCxn id="5" idx="2"/>
            </p:cNvCxnSpPr>
            <p:nvPr/>
          </p:nvCxnSpPr>
          <p:spPr>
            <a:xfrm flipV="1">
              <a:off x="4052774" y="2824772"/>
              <a:ext cx="1857153" cy="892166"/>
            </a:xfrm>
            <a:prstGeom prst="straightConnector1">
              <a:avLst/>
            </a:prstGeom>
            <a:ln w="444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DF5AE6E4-784C-F245-B140-C489CB92C174}"/>
                </a:ext>
              </a:extLst>
            </p:cNvPr>
            <p:cNvCxnSpPr>
              <a:stCxn id="7" idx="6"/>
              <a:endCxn id="6" idx="2"/>
            </p:cNvCxnSpPr>
            <p:nvPr/>
          </p:nvCxnSpPr>
          <p:spPr>
            <a:xfrm>
              <a:off x="4052774" y="3716938"/>
              <a:ext cx="1857154" cy="1083553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279EE5EB-00EE-6B4B-AD0D-62A0ABCDC696}"/>
                </a:ext>
              </a:extLst>
            </p:cNvPr>
            <p:cNvCxnSpPr>
              <a:stCxn id="6" idx="6"/>
              <a:endCxn id="8" idx="2"/>
            </p:cNvCxnSpPr>
            <p:nvPr/>
          </p:nvCxnSpPr>
          <p:spPr>
            <a:xfrm flipV="1">
              <a:off x="6675471" y="3716938"/>
              <a:ext cx="1857154" cy="1083553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ECB53BC-2887-F345-841E-31E36EA3FD64}"/>
                </a:ext>
              </a:extLst>
            </p:cNvPr>
            <p:cNvCxnSpPr>
              <a:stCxn id="5" idx="6"/>
              <a:endCxn id="8" idx="2"/>
            </p:cNvCxnSpPr>
            <p:nvPr/>
          </p:nvCxnSpPr>
          <p:spPr>
            <a:xfrm>
              <a:off x="6675470" y="2824772"/>
              <a:ext cx="1857155" cy="892166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2014F60E-6B8F-8C49-8AA6-0588F04A5A4A}"/>
                    </a:ext>
                  </a:extLst>
                </p:cNvPr>
                <p:cNvSpPr txBox="1"/>
                <p:nvPr/>
              </p:nvSpPr>
              <p:spPr>
                <a:xfrm>
                  <a:off x="4798448" y="2824771"/>
                  <a:ext cx="36580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2014F60E-6B8F-8C49-8AA6-0588F04A5A4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98448" y="2824771"/>
                  <a:ext cx="365805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31B00092-0E19-214C-9259-707601EF5BB5}"/>
                    </a:ext>
                  </a:extLst>
                </p:cNvPr>
                <p:cNvSpPr txBox="1"/>
                <p:nvPr/>
              </p:nvSpPr>
              <p:spPr>
                <a:xfrm>
                  <a:off x="4711885" y="4417719"/>
                  <a:ext cx="53893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31B00092-0E19-214C-9259-707601EF5BB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11885" y="4417719"/>
                  <a:ext cx="538930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B74AC51B-B48B-164F-B4B2-7E759463F03D}"/>
                    </a:ext>
                  </a:extLst>
                </p:cNvPr>
                <p:cNvSpPr txBox="1"/>
                <p:nvPr/>
              </p:nvSpPr>
              <p:spPr>
                <a:xfrm>
                  <a:off x="7401275" y="2840958"/>
                  <a:ext cx="36580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B74AC51B-B48B-164F-B4B2-7E759463F0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01275" y="2840958"/>
                  <a:ext cx="365805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A7998BEB-8423-284D-96EA-D23C01C84EBC}"/>
                    </a:ext>
                  </a:extLst>
                </p:cNvPr>
                <p:cNvSpPr txBox="1"/>
                <p:nvPr/>
              </p:nvSpPr>
              <p:spPr>
                <a:xfrm>
                  <a:off x="7401274" y="4417719"/>
                  <a:ext cx="36580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A7998BEB-8423-284D-96EA-D23C01C84E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01274" y="4417719"/>
                  <a:ext cx="365805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2CCDE6D-9395-044E-9306-F46CDFF39C4E}"/>
              </a:ext>
            </a:extLst>
          </p:cNvPr>
          <p:cNvGrpSpPr>
            <a:grpSpLocks noChangeAspect="1"/>
          </p:cNvGrpSpPr>
          <p:nvPr/>
        </p:nvGrpSpPr>
        <p:grpSpPr>
          <a:xfrm>
            <a:off x="838200" y="4558574"/>
            <a:ext cx="3952463" cy="1438189"/>
            <a:chOff x="4084820" y="4749960"/>
            <a:chExt cx="4787900" cy="1742181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A22C1D2B-3F08-484D-A62E-78E8F502EF9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089398" y="4749960"/>
              <a:ext cx="3606800" cy="520700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6E4872E0-DCCD-DC43-8A83-11FA7B6D88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089398" y="5381776"/>
              <a:ext cx="4013200" cy="520700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4EAEA6B3-8CE0-C048-BC4B-828F466DE4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084820" y="5971441"/>
              <a:ext cx="4787900" cy="520700"/>
            </a:xfrm>
            <a:prstGeom prst="rect">
              <a:avLst/>
            </a:prstGeom>
          </p:spPr>
        </p:pic>
      </p:grp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DA7DE431-3DFB-9342-9D64-790BCA9ED3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Reluplex</a:t>
            </a:r>
            <a:r>
              <a:rPr lang="en-GB" dirty="0"/>
              <a:t>: An Efficient SMT Solver for Verifying Deep Neural Networks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55112C57-8E12-214F-89B8-C44E64DE37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/>
              <a:t>Prof. Dr.-Ing. habil. Alois Christian Knoll</a:t>
            </a:r>
            <a:endParaRPr lang="en-GB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E4FF2A9-D357-4543-8544-5FD02F2E4457}"/>
                  </a:ext>
                </a:extLst>
              </p:cNvPr>
              <p:cNvSpPr txBox="1"/>
              <p:nvPr/>
            </p:nvSpPr>
            <p:spPr>
              <a:xfrm>
                <a:off x="1167905" y="2610991"/>
                <a:ext cx="1241045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PT Mono" panose="02060509020205020204" pitchFamily="49" charset="77"/>
                  </a:rPr>
                  <a:t>Input: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0,1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E4FF2A9-D357-4543-8544-5FD02F2E44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7905" y="2610991"/>
                <a:ext cx="1241045" cy="646331"/>
              </a:xfrm>
              <a:prstGeom prst="rect">
                <a:avLst/>
              </a:prstGeom>
              <a:blipFill>
                <a:blip r:embed="rId12"/>
                <a:stretch>
                  <a:fillRect l="-4040" t="-39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A5F5836-00EE-8C49-8C22-FF74D05E1066}"/>
                  </a:ext>
                </a:extLst>
              </p:cNvPr>
              <p:cNvSpPr txBox="1"/>
              <p:nvPr/>
            </p:nvSpPr>
            <p:spPr>
              <a:xfrm>
                <a:off x="9783049" y="2642459"/>
                <a:ext cx="157075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PT Mono" panose="02060509020205020204" pitchFamily="49" charset="77"/>
                  </a:rPr>
                  <a:t>Output?: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0.5, 1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A5F5836-00EE-8C49-8C22-FF74D05E10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83049" y="2642459"/>
                <a:ext cx="1570751" cy="646331"/>
              </a:xfrm>
              <a:prstGeom prst="rect">
                <a:avLst/>
              </a:prstGeom>
              <a:blipFill>
                <a:blip r:embed="rId13"/>
                <a:stretch>
                  <a:fillRect l="-2400" t="-3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7E33ADC2-97B2-9A45-B570-3AD2ADBE83BE}"/>
              </a:ext>
            </a:extLst>
          </p:cNvPr>
          <p:cNvSpPr txBox="1"/>
          <p:nvPr/>
        </p:nvSpPr>
        <p:spPr>
          <a:xfrm>
            <a:off x="5383907" y="4966967"/>
            <a:ext cx="32645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2D75B6"/>
                </a:solidFill>
              </a:rPr>
              <a:t>not easy to solve…</a:t>
            </a:r>
          </a:p>
        </p:txBody>
      </p:sp>
    </p:spTree>
    <p:extLst>
      <p:ext uri="{BB962C8B-B14F-4D97-AF65-F5344CB8AC3E}">
        <p14:creationId xmlns:p14="http://schemas.microsoft.com/office/powerpoint/2010/main" val="33924256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5DEE97-E1A7-3245-A25D-06A2AE76D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830ABD-9A14-F647-AB6A-C7A885F87D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800" y="1690688"/>
            <a:ext cx="5916399" cy="4295306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36FC265-1A40-3E40-B5BD-B89CDE25C7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Reluplex</a:t>
            </a:r>
            <a:r>
              <a:rPr lang="en-GB" dirty="0"/>
              <a:t>: An Efficient SMT Solver for Verifying Deep Neural Networks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39D0AD8-5C8C-D043-A381-A1DEB409D8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/>
              <a:t>Prof. Dr.-Ing. habil. Alois Christian Knoll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870996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4837AE-9A0D-9048-8AB4-04A8991BF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Splitting to make it linear</a:t>
            </a: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0F16EB40-25A2-C740-ACB0-87EFFA1910C5}"/>
              </a:ext>
            </a:extLst>
          </p:cNvPr>
          <p:cNvGrpSpPr/>
          <p:nvPr/>
        </p:nvGrpSpPr>
        <p:grpSpPr>
          <a:xfrm>
            <a:off x="1358451" y="1690688"/>
            <a:ext cx="9475097" cy="4004819"/>
            <a:chOff x="1358451" y="1690688"/>
            <a:chExt cx="9475097" cy="4004819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87069280-8086-2C40-95C0-70249E782458}"/>
                </a:ext>
              </a:extLst>
            </p:cNvPr>
            <p:cNvGrpSpPr/>
            <p:nvPr/>
          </p:nvGrpSpPr>
          <p:grpSpPr>
            <a:xfrm>
              <a:off x="1358451" y="1690688"/>
              <a:ext cx="9475097" cy="4004819"/>
              <a:chOff x="1372708" y="2130168"/>
              <a:chExt cx="9475097" cy="4004819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2F7DF622-8481-8A48-AF2D-6F39668EDACF}"/>
                  </a:ext>
                </a:extLst>
              </p:cNvPr>
              <p:cNvGrpSpPr/>
              <p:nvPr/>
            </p:nvGrpSpPr>
            <p:grpSpPr>
              <a:xfrm>
                <a:off x="3084113" y="2130168"/>
                <a:ext cx="5869064" cy="1208455"/>
                <a:chOff x="2919309" y="2598000"/>
                <a:chExt cx="5869064" cy="1208455"/>
              </a:xfrm>
            </p:grpSpPr>
            <p:sp>
              <p:nvSpPr>
                <p:cNvPr id="5" name="Oval 4">
                  <a:extLst>
                    <a:ext uri="{FF2B5EF4-FFF2-40B4-BE49-F238E27FC236}">
                      <a16:creationId xmlns:a16="http://schemas.microsoft.com/office/drawing/2014/main" id="{17980507-F226-E74E-B51F-3D4BD913CEE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770607" y="2598000"/>
                  <a:ext cx="166468" cy="166468"/>
                </a:xfrm>
                <a:prstGeom prst="ellipse">
                  <a:avLst/>
                </a:prstGeom>
                <a:solidFill>
                  <a:schemeClr val="tx1"/>
                </a:solidFill>
                <a:ln w="44450"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8" name="Group 7">
                  <a:extLst>
                    <a:ext uri="{FF2B5EF4-FFF2-40B4-BE49-F238E27FC236}">
                      <a16:creationId xmlns:a16="http://schemas.microsoft.com/office/drawing/2014/main" id="{727E8CD0-3A75-2345-B91D-ED3485A70DED}"/>
                    </a:ext>
                  </a:extLst>
                </p:cNvPr>
                <p:cNvGrpSpPr/>
                <p:nvPr/>
              </p:nvGrpSpPr>
              <p:grpSpPr>
                <a:xfrm>
                  <a:off x="2919309" y="3639987"/>
                  <a:ext cx="5869064" cy="166468"/>
                  <a:chOff x="3131960" y="3884536"/>
                  <a:chExt cx="5869064" cy="166468"/>
                </a:xfrm>
              </p:grpSpPr>
              <p:sp>
                <p:nvSpPr>
                  <p:cNvPr id="6" name="Oval 5">
                    <a:extLst>
                      <a:ext uri="{FF2B5EF4-FFF2-40B4-BE49-F238E27FC236}">
                        <a16:creationId xmlns:a16="http://schemas.microsoft.com/office/drawing/2014/main" id="{87DDAD2C-84AE-9740-B39F-618559DF016B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131960" y="3884536"/>
                    <a:ext cx="166468" cy="166468"/>
                  </a:xfrm>
                  <a:prstGeom prst="ellipse">
                    <a:avLst/>
                  </a:prstGeom>
                  <a:solidFill>
                    <a:schemeClr val="tx1"/>
                  </a:solidFill>
                  <a:ln w="44450">
                    <a:solidFill>
                      <a:schemeClr val="tx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7" name="Oval 6">
                    <a:extLst>
                      <a:ext uri="{FF2B5EF4-FFF2-40B4-BE49-F238E27FC236}">
                        <a16:creationId xmlns:a16="http://schemas.microsoft.com/office/drawing/2014/main" id="{69CDCDC5-5116-F44A-8254-EA105C272EE0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8834556" y="3884536"/>
                    <a:ext cx="166468" cy="166468"/>
                  </a:xfrm>
                  <a:prstGeom prst="ellipse">
                    <a:avLst/>
                  </a:prstGeom>
                  <a:solidFill>
                    <a:schemeClr val="tx1"/>
                  </a:solidFill>
                  <a:ln w="44450">
                    <a:solidFill>
                      <a:schemeClr val="tx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3E66AC89-46D9-DB4F-BC80-8B83B581CB31}"/>
                      </a:ext>
                    </a:extLst>
                  </p:cNvPr>
                  <p:cNvSpPr txBox="1"/>
                  <p:nvPr/>
                </p:nvSpPr>
                <p:spPr>
                  <a:xfrm>
                    <a:off x="2719500" y="3338623"/>
                    <a:ext cx="895694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3E66AC89-46D9-DB4F-BC80-8B83B581CB3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19500" y="3338623"/>
                    <a:ext cx="895694" cy="369332"/>
                  </a:xfrm>
                  <a:prstGeom prst="rect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BD5FABBA-8A3C-7D40-B406-A29C4FF3005A}"/>
                      </a:ext>
                    </a:extLst>
                  </p:cNvPr>
                  <p:cNvSpPr txBox="1"/>
                  <p:nvPr/>
                </p:nvSpPr>
                <p:spPr>
                  <a:xfrm>
                    <a:off x="8422096" y="3338623"/>
                    <a:ext cx="99065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BD5FABBA-8A3C-7D40-B406-A29C4FF3005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422096" y="3338623"/>
                    <a:ext cx="990656" cy="369332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A7049666-D4D3-1F4C-9F30-4DE7C13DB22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37322" y="4713876"/>
                <a:ext cx="166468" cy="166468"/>
              </a:xfrm>
              <a:prstGeom prst="ellipse">
                <a:avLst/>
              </a:prstGeom>
              <a:solidFill>
                <a:schemeClr val="tx1"/>
              </a:solidFill>
              <a:ln w="4445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7984BB5D-482C-B843-9AD5-8A2C2EC96C6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430904" y="4713876"/>
                <a:ext cx="166468" cy="166468"/>
              </a:xfrm>
              <a:prstGeom prst="ellipse">
                <a:avLst/>
              </a:prstGeom>
              <a:solidFill>
                <a:schemeClr val="tx1"/>
              </a:solidFill>
              <a:ln w="4445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9BA7139D-77CF-4A45-BED1-B66C136C9312}"/>
                      </a:ext>
                    </a:extLst>
                  </p:cNvPr>
                  <p:cNvSpPr txBox="1"/>
                  <p:nvPr/>
                </p:nvSpPr>
                <p:spPr>
                  <a:xfrm>
                    <a:off x="1372709" y="4880344"/>
                    <a:ext cx="895693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9BA7139D-77CF-4A45-BED1-B66C136C931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372709" y="4880344"/>
                    <a:ext cx="895693" cy="36933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BAEA2011-9706-804F-ABD5-0B0DE04F02C3}"/>
                      </a:ext>
                    </a:extLst>
                  </p:cNvPr>
                  <p:cNvSpPr txBox="1"/>
                  <p:nvPr/>
                </p:nvSpPr>
                <p:spPr>
                  <a:xfrm>
                    <a:off x="3932248" y="4880344"/>
                    <a:ext cx="1163780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=−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BAEA2011-9706-804F-ABD5-0B0DE04F02C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32248" y="4880344"/>
                    <a:ext cx="1163780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0F881619-B72B-C542-8026-367503D5E2A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489099" y="4713876"/>
                <a:ext cx="166468" cy="166468"/>
              </a:xfrm>
              <a:prstGeom prst="ellipse">
                <a:avLst/>
              </a:prstGeom>
              <a:solidFill>
                <a:schemeClr val="tx1"/>
              </a:solidFill>
              <a:ln w="4445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F0D35DF8-F5CF-D54B-B184-5B5E1C949B3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182681" y="4713876"/>
                <a:ext cx="166468" cy="166468"/>
              </a:xfrm>
              <a:prstGeom prst="ellipse">
                <a:avLst/>
              </a:prstGeom>
              <a:solidFill>
                <a:schemeClr val="tx1"/>
              </a:solidFill>
              <a:ln w="4445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7168B91E-64EA-3A45-B9C7-1F8598E09688}"/>
                      </a:ext>
                    </a:extLst>
                  </p:cNvPr>
                  <p:cNvSpPr txBox="1"/>
                  <p:nvPr/>
                </p:nvSpPr>
                <p:spPr>
                  <a:xfrm>
                    <a:off x="7124486" y="4880344"/>
                    <a:ext cx="895693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7168B91E-64EA-3A45-B9C7-1F8598E0968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124486" y="4880344"/>
                    <a:ext cx="895693" cy="36933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CDA5FA0C-CF5D-884B-8DF1-177912708C8F}"/>
                      </a:ext>
                    </a:extLst>
                  </p:cNvPr>
                  <p:cNvSpPr txBox="1"/>
                  <p:nvPr/>
                </p:nvSpPr>
                <p:spPr>
                  <a:xfrm>
                    <a:off x="9684025" y="4880344"/>
                    <a:ext cx="1163780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=−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CDA5FA0C-CF5D-884B-8DF1-177912708C8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684025" y="4880344"/>
                    <a:ext cx="1163780" cy="36933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" name="Rectangle 25">
                    <a:extLst>
                      <a:ext uri="{FF2B5EF4-FFF2-40B4-BE49-F238E27FC236}">
                        <a16:creationId xmlns:a16="http://schemas.microsoft.com/office/drawing/2014/main" id="{27797C82-71FD-1D4C-B900-0D9398EA5D7D}"/>
                      </a:ext>
                    </a:extLst>
                  </p:cNvPr>
                  <p:cNvSpPr/>
                  <p:nvPr/>
                </p:nvSpPr>
                <p:spPr>
                  <a:xfrm>
                    <a:off x="1372708" y="5765655"/>
                    <a:ext cx="895693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6" name="Rectangle 25">
                    <a:extLst>
                      <a:ext uri="{FF2B5EF4-FFF2-40B4-BE49-F238E27FC236}">
                        <a16:creationId xmlns:a16="http://schemas.microsoft.com/office/drawing/2014/main" id="{27797C82-71FD-1D4C-B900-0D9398EA5D7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372708" y="5765655"/>
                    <a:ext cx="895693" cy="36933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Rectangle 27">
                    <a:extLst>
                      <a:ext uri="{FF2B5EF4-FFF2-40B4-BE49-F238E27FC236}">
                        <a16:creationId xmlns:a16="http://schemas.microsoft.com/office/drawing/2014/main" id="{7C14FFC0-CB73-8141-AF22-72A1440AE025}"/>
                      </a:ext>
                    </a:extLst>
                  </p:cNvPr>
                  <p:cNvSpPr/>
                  <p:nvPr/>
                </p:nvSpPr>
                <p:spPr>
                  <a:xfrm>
                    <a:off x="3520661" y="5765655"/>
                    <a:ext cx="1986954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nor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max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0, 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8" name="Rectangle 27">
                    <a:extLst>
                      <a:ext uri="{FF2B5EF4-FFF2-40B4-BE49-F238E27FC236}">
                        <a16:creationId xmlns:a16="http://schemas.microsoft.com/office/drawing/2014/main" id="{7C14FFC0-CB73-8141-AF22-72A1440AE025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520661" y="5765655"/>
                    <a:ext cx="1986954" cy="369332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Rectangle 28">
                    <a:extLst>
                      <a:ext uri="{FF2B5EF4-FFF2-40B4-BE49-F238E27FC236}">
                        <a16:creationId xmlns:a16="http://schemas.microsoft.com/office/drawing/2014/main" id="{88B82CA2-713D-AB47-88D0-DA1AE10C824B}"/>
                      </a:ext>
                    </a:extLst>
                  </p:cNvPr>
                  <p:cNvSpPr/>
                  <p:nvPr/>
                </p:nvSpPr>
                <p:spPr>
                  <a:xfrm>
                    <a:off x="6665417" y="5753618"/>
                    <a:ext cx="1813830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0, 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9" name="Rectangle 28">
                    <a:extLst>
                      <a:ext uri="{FF2B5EF4-FFF2-40B4-BE49-F238E27FC236}">
                        <a16:creationId xmlns:a16="http://schemas.microsoft.com/office/drawing/2014/main" id="{88B82CA2-713D-AB47-88D0-DA1AE10C824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665417" y="5753618"/>
                    <a:ext cx="1813830" cy="369332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0" name="Rectangle 29">
                    <a:extLst>
                      <a:ext uri="{FF2B5EF4-FFF2-40B4-BE49-F238E27FC236}">
                        <a16:creationId xmlns:a16="http://schemas.microsoft.com/office/drawing/2014/main" id="{A57435EC-DC39-9C45-8788-5EB9B5546D8B}"/>
                      </a:ext>
                    </a:extLst>
                  </p:cNvPr>
                  <p:cNvSpPr/>
                  <p:nvPr/>
                </p:nvSpPr>
                <p:spPr>
                  <a:xfrm>
                    <a:off x="9818068" y="5765655"/>
                    <a:ext cx="895694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0" name="Rectangle 29">
                    <a:extLst>
                      <a:ext uri="{FF2B5EF4-FFF2-40B4-BE49-F238E27FC236}">
                        <a16:creationId xmlns:a16="http://schemas.microsoft.com/office/drawing/2014/main" id="{A57435EC-DC39-9C45-8788-5EB9B5546D8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818068" y="5765655"/>
                    <a:ext cx="895694" cy="369332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56ECF3D3-FBBF-FE47-BAE4-88DC0FC5104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00937" y="1945758"/>
              <a:ext cx="1892421" cy="648586"/>
            </a:xfrm>
            <a:prstGeom prst="line">
              <a:avLst/>
            </a:prstGeom>
            <a:ln w="444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A4EEFC87-9985-AE49-A25B-19954C38559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09553" y="3268475"/>
              <a:ext cx="595424" cy="707345"/>
            </a:xfrm>
            <a:prstGeom prst="line">
              <a:avLst/>
            </a:prstGeom>
            <a:ln w="444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156F3C82-FC17-D441-8139-F021C29395F6}"/>
                </a:ext>
              </a:extLst>
            </p:cNvPr>
            <p:cNvCxnSpPr>
              <a:cxnSpLocks/>
            </p:cNvCxnSpPr>
            <p:nvPr/>
          </p:nvCxnSpPr>
          <p:spPr>
            <a:xfrm>
              <a:off x="3700130" y="3135173"/>
              <a:ext cx="716517" cy="910426"/>
            </a:xfrm>
            <a:prstGeom prst="line">
              <a:avLst/>
            </a:prstGeom>
            <a:ln w="444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17E9D5F0-5F04-B449-80F3-67D817C724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75422" y="3280737"/>
              <a:ext cx="481332" cy="764862"/>
            </a:xfrm>
            <a:prstGeom prst="line">
              <a:avLst/>
            </a:prstGeom>
            <a:ln w="444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B2BD85D1-D652-AF4C-9461-E10F74E92EA3}"/>
                </a:ext>
              </a:extLst>
            </p:cNvPr>
            <p:cNvCxnSpPr>
              <a:cxnSpLocks/>
            </p:cNvCxnSpPr>
            <p:nvPr/>
          </p:nvCxnSpPr>
          <p:spPr>
            <a:xfrm>
              <a:off x="9451907" y="3147435"/>
              <a:ext cx="716517" cy="910426"/>
            </a:xfrm>
            <a:prstGeom prst="line">
              <a:avLst/>
            </a:prstGeom>
            <a:ln w="444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F126A66D-2AA4-AE47-9D97-D155FC9CD595}"/>
                </a:ext>
              </a:extLst>
            </p:cNvPr>
            <p:cNvCxnSpPr>
              <a:cxnSpLocks/>
            </p:cNvCxnSpPr>
            <p:nvPr/>
          </p:nvCxnSpPr>
          <p:spPr>
            <a:xfrm>
              <a:off x="6507126" y="1873129"/>
              <a:ext cx="1957864" cy="721215"/>
            </a:xfrm>
            <a:prstGeom prst="line">
              <a:avLst/>
            </a:prstGeom>
            <a:ln w="444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EC59B12D-A6F3-1D4E-922A-356AFC343D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Reluplex</a:t>
            </a:r>
            <a:r>
              <a:rPr lang="en-GB" dirty="0"/>
              <a:t>: An Efficient SMT Solver for Verifying Deep Neural Networks</a:t>
            </a:r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CA944A07-3B4C-CB42-BE0F-B402F1AF6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/>
              <a:t>Prof. Dr.-Ing. habil. Alois Christian Knoll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339932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44F52-E9FE-A243-A0AC-43FE897B5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Split and Rewrite Equations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17ED7F0-7782-8145-BDD6-5BB214D421A3}"/>
              </a:ext>
            </a:extLst>
          </p:cNvPr>
          <p:cNvGrpSpPr/>
          <p:nvPr/>
        </p:nvGrpSpPr>
        <p:grpSpPr>
          <a:xfrm>
            <a:off x="2237096" y="1524000"/>
            <a:ext cx="7710468" cy="2812399"/>
            <a:chOff x="2614542" y="2508899"/>
            <a:chExt cx="7710468" cy="2812399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" name="Oval 4">
                  <a:extLst>
                    <a:ext uri="{FF2B5EF4-FFF2-40B4-BE49-F238E27FC236}">
                      <a16:creationId xmlns:a16="http://schemas.microsoft.com/office/drawing/2014/main" id="{480BBEF5-8AE8-D94A-B008-8BCB105083B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237238" y="2580036"/>
                  <a:ext cx="765543" cy="765543"/>
                </a:xfrm>
                <a:prstGeom prst="ellipse">
                  <a:avLst/>
                </a:prstGeom>
                <a:ln w="4445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5" name="Oval 4">
                  <a:extLst>
                    <a:ext uri="{FF2B5EF4-FFF2-40B4-BE49-F238E27FC236}">
                      <a16:creationId xmlns:a16="http://schemas.microsoft.com/office/drawing/2014/main" id="{480BBEF5-8AE8-D94A-B008-8BCB105083B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37238" y="2580036"/>
                  <a:ext cx="765543" cy="765543"/>
                </a:xfrm>
                <a:prstGeom prst="ellipse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 w="44450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5100C7AB-D9A9-7547-9831-75962738D87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237239" y="4555755"/>
                  <a:ext cx="765543" cy="765543"/>
                </a:xfrm>
                <a:prstGeom prst="ellipse">
                  <a:avLst/>
                </a:prstGeom>
                <a:ln w="4445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5100C7AB-D9A9-7547-9831-75962738D87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37239" y="4555755"/>
                  <a:ext cx="765543" cy="765543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44450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" name="Oval 6">
                  <a:extLst>
                    <a:ext uri="{FF2B5EF4-FFF2-40B4-BE49-F238E27FC236}">
                      <a16:creationId xmlns:a16="http://schemas.microsoft.com/office/drawing/2014/main" id="{6B093822-FDCF-6144-986D-67C6E3D0BDA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614542" y="3472202"/>
                  <a:ext cx="765543" cy="765543"/>
                </a:xfrm>
                <a:prstGeom prst="ellipse">
                  <a:avLst/>
                </a:prstGeom>
                <a:ln w="4445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7" name="Oval 6">
                  <a:extLst>
                    <a:ext uri="{FF2B5EF4-FFF2-40B4-BE49-F238E27FC236}">
                      <a16:creationId xmlns:a16="http://schemas.microsoft.com/office/drawing/2014/main" id="{6B093822-FDCF-6144-986D-67C6E3D0BDA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14542" y="3472202"/>
                  <a:ext cx="765543" cy="765543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44450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466C9EBB-C5AD-044D-835A-051DBA66745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9559467" y="3631207"/>
                  <a:ext cx="765543" cy="765543"/>
                </a:xfrm>
                <a:prstGeom prst="ellipse">
                  <a:avLst/>
                </a:prstGeom>
                <a:ln w="44450"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466C9EBB-C5AD-044D-835A-051DBA66745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59467" y="3631207"/>
                  <a:ext cx="765543" cy="765543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444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EA16125F-BDF3-364C-A9DF-49C9E1C93856}"/>
                </a:ext>
              </a:extLst>
            </p:cNvPr>
            <p:cNvCxnSpPr>
              <a:cxnSpLocks/>
              <a:stCxn id="7" idx="6"/>
              <a:endCxn id="5" idx="2"/>
            </p:cNvCxnSpPr>
            <p:nvPr/>
          </p:nvCxnSpPr>
          <p:spPr>
            <a:xfrm flipV="1">
              <a:off x="3380085" y="2962808"/>
              <a:ext cx="1857153" cy="892166"/>
            </a:xfrm>
            <a:prstGeom prst="straightConnector1">
              <a:avLst/>
            </a:prstGeom>
            <a:ln w="444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F042EE04-37F4-2040-960F-ED1BD776B82E}"/>
                </a:ext>
              </a:extLst>
            </p:cNvPr>
            <p:cNvCxnSpPr>
              <a:stCxn id="7" idx="6"/>
              <a:endCxn id="6" idx="2"/>
            </p:cNvCxnSpPr>
            <p:nvPr/>
          </p:nvCxnSpPr>
          <p:spPr>
            <a:xfrm>
              <a:off x="3380085" y="3854974"/>
              <a:ext cx="1857154" cy="1083553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CEFA5E6C-97FF-554E-8A1B-0D6A2518AD93}"/>
                </a:ext>
              </a:extLst>
            </p:cNvPr>
            <p:cNvCxnSpPr>
              <a:cxnSpLocks/>
              <a:stCxn id="20" idx="6"/>
              <a:endCxn id="8" idx="2"/>
            </p:cNvCxnSpPr>
            <p:nvPr/>
          </p:nvCxnSpPr>
          <p:spPr>
            <a:xfrm flipV="1">
              <a:off x="7676612" y="4013979"/>
              <a:ext cx="1882855" cy="924548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589C71B9-A643-B045-97F1-BF049971645E}"/>
                </a:ext>
              </a:extLst>
            </p:cNvPr>
            <p:cNvCxnSpPr>
              <a:cxnSpLocks/>
              <a:stCxn id="19" idx="6"/>
              <a:endCxn id="8" idx="2"/>
            </p:cNvCxnSpPr>
            <p:nvPr/>
          </p:nvCxnSpPr>
          <p:spPr>
            <a:xfrm>
              <a:off x="7676611" y="2962808"/>
              <a:ext cx="1882856" cy="1051171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0EC3A264-F405-A842-B3C1-FD2C7C90528A}"/>
                    </a:ext>
                  </a:extLst>
                </p:cNvPr>
                <p:cNvSpPr txBox="1"/>
                <p:nvPr/>
              </p:nvSpPr>
              <p:spPr>
                <a:xfrm>
                  <a:off x="4125759" y="2962807"/>
                  <a:ext cx="36580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0EC3A264-F405-A842-B3C1-FD2C7C9052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25759" y="2962807"/>
                  <a:ext cx="365805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B41EC668-C1E5-114F-A434-49523B016261}"/>
                    </a:ext>
                  </a:extLst>
                </p:cNvPr>
                <p:cNvSpPr txBox="1"/>
                <p:nvPr/>
              </p:nvSpPr>
              <p:spPr>
                <a:xfrm>
                  <a:off x="4039196" y="4555755"/>
                  <a:ext cx="53893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B41EC668-C1E5-114F-A434-49523B01626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39196" y="4555755"/>
                  <a:ext cx="538930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0A1E9550-AE51-584F-881B-13871AF91CCC}"/>
                    </a:ext>
                  </a:extLst>
                </p:cNvPr>
                <p:cNvSpPr txBox="1"/>
                <p:nvPr/>
              </p:nvSpPr>
              <p:spPr>
                <a:xfrm>
                  <a:off x="8584898" y="3026341"/>
                  <a:ext cx="36580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0A1E9550-AE51-584F-881B-13871AF91CC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84898" y="3026341"/>
                  <a:ext cx="365805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025F0453-9343-B748-B266-765D2C050521}"/>
                    </a:ext>
                  </a:extLst>
                </p:cNvPr>
                <p:cNvSpPr txBox="1"/>
                <p:nvPr/>
              </p:nvSpPr>
              <p:spPr>
                <a:xfrm>
                  <a:off x="8618039" y="4531769"/>
                  <a:ext cx="36580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025F0453-9343-B748-B266-765D2C05052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18039" y="4531769"/>
                  <a:ext cx="365805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9" name="Oval 18">
                  <a:extLst>
                    <a:ext uri="{FF2B5EF4-FFF2-40B4-BE49-F238E27FC236}">
                      <a16:creationId xmlns:a16="http://schemas.microsoft.com/office/drawing/2014/main" id="{ED292327-D80A-CC4D-9317-A74B18FC85F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911068" y="2580036"/>
                  <a:ext cx="765543" cy="765543"/>
                </a:xfrm>
                <a:prstGeom prst="ellipse">
                  <a:avLst/>
                </a:prstGeom>
                <a:ln w="4445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bSup>
                    </m:oMath>
                  </a14:m>
                  <a:r>
                    <a:rPr lang="en-US" dirty="0"/>
                    <a:t> </a:t>
                  </a:r>
                </a:p>
              </p:txBody>
            </p:sp>
          </mc:Choice>
          <mc:Fallback>
            <p:sp>
              <p:nvSpPr>
                <p:cNvPr id="19" name="Oval 18">
                  <a:extLst>
                    <a:ext uri="{FF2B5EF4-FFF2-40B4-BE49-F238E27FC236}">
                      <a16:creationId xmlns:a16="http://schemas.microsoft.com/office/drawing/2014/main" id="{ED292327-D80A-CC4D-9317-A74B18FC85F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11068" y="2580036"/>
                  <a:ext cx="765543" cy="765543"/>
                </a:xfrm>
                <a:prstGeom prst="ellipse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 w="44450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0" name="Oval 19">
                  <a:extLst>
                    <a:ext uri="{FF2B5EF4-FFF2-40B4-BE49-F238E27FC236}">
                      <a16:creationId xmlns:a16="http://schemas.microsoft.com/office/drawing/2014/main" id="{281A34A7-0061-F944-B718-13D3DF57473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911069" y="4555755"/>
                  <a:ext cx="765543" cy="765543"/>
                </a:xfrm>
                <a:prstGeom prst="ellipse">
                  <a:avLst/>
                </a:prstGeom>
                <a:ln w="4445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20" name="Oval 19">
                  <a:extLst>
                    <a:ext uri="{FF2B5EF4-FFF2-40B4-BE49-F238E27FC236}">
                      <a16:creationId xmlns:a16="http://schemas.microsoft.com/office/drawing/2014/main" id="{281A34A7-0061-F944-B718-13D3DF57473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11069" y="4555755"/>
                  <a:ext cx="765543" cy="765543"/>
                </a:xfrm>
                <a:prstGeom prst="ellipse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 w="44450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42BA1E19-BE74-DF4A-8938-A6D1CC891035}"/>
                </a:ext>
              </a:extLst>
            </p:cNvPr>
            <p:cNvCxnSpPr>
              <a:cxnSpLocks/>
              <a:stCxn id="5" idx="6"/>
              <a:endCxn id="19" idx="2"/>
            </p:cNvCxnSpPr>
            <p:nvPr/>
          </p:nvCxnSpPr>
          <p:spPr>
            <a:xfrm>
              <a:off x="6002781" y="2962808"/>
              <a:ext cx="908287" cy="0"/>
            </a:xfrm>
            <a:prstGeom prst="straightConnector1">
              <a:avLst/>
            </a:prstGeom>
            <a:ln w="444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82FE6809-AC28-5644-A303-74ABBCF2D566}"/>
                </a:ext>
              </a:extLst>
            </p:cNvPr>
            <p:cNvCxnSpPr>
              <a:cxnSpLocks/>
              <a:stCxn id="6" idx="6"/>
              <a:endCxn id="20" idx="2"/>
            </p:cNvCxnSpPr>
            <p:nvPr/>
          </p:nvCxnSpPr>
          <p:spPr>
            <a:xfrm>
              <a:off x="6002782" y="4938527"/>
              <a:ext cx="908287" cy="0"/>
            </a:xfrm>
            <a:prstGeom prst="straightConnector1">
              <a:avLst/>
            </a:prstGeom>
            <a:ln w="444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4651481-206D-4C4F-8810-0AF37933D38C}"/>
                </a:ext>
              </a:extLst>
            </p:cNvPr>
            <p:cNvSpPr txBox="1"/>
            <p:nvPr/>
          </p:nvSpPr>
          <p:spPr>
            <a:xfrm>
              <a:off x="6102126" y="2508899"/>
              <a:ext cx="6614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ReLU</a:t>
              </a:r>
              <a:endParaRPr lang="en-US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83D8327-7CAA-ED4C-B1DE-0DDD1554530A}"/>
                </a:ext>
              </a:extLst>
            </p:cNvPr>
            <p:cNvSpPr txBox="1"/>
            <p:nvPr/>
          </p:nvSpPr>
          <p:spPr>
            <a:xfrm>
              <a:off x="6054853" y="4479659"/>
              <a:ext cx="6614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ReLU</a:t>
              </a:r>
              <a:endParaRPr lang="en-US" dirty="0"/>
            </a:p>
          </p:txBody>
        </p:sp>
      </p:grp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F1D8DB61-57B6-424C-B6A5-39B52FA49A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Reluplex</a:t>
            </a:r>
            <a:r>
              <a:rPr lang="en-GB" dirty="0"/>
              <a:t>: An Efficient SMT Solver for Verifying Deep Neural Networks</a:t>
            </a:r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7BC84DAF-0FED-0248-990A-B5C9B6AC7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/>
              <a:t>Prof. Dr.-Ing. habil. Alois Christian Knoll</a:t>
            </a:r>
            <a:endParaRPr lang="en-GB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Content Placeholder 5">
                <a:extLst>
                  <a:ext uri="{FF2B5EF4-FFF2-40B4-BE49-F238E27FC236}">
                    <a16:creationId xmlns:a16="http://schemas.microsoft.com/office/drawing/2014/main" id="{99B047FD-7CA3-2D46-9D60-E10A8598506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08895" y="4653877"/>
                <a:ext cx="2450897" cy="1384995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sup>
                      </m:sSubSup>
                      <m:r>
                        <a:rPr lang="de-DE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sup>
                      </m:sSubSup>
                      <m:r>
                        <a:rPr lang="de-DE" i="1" smtClean="0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de-DE" i="1" smtClean="0">
                          <a:latin typeface="Cambria Math" panose="02040503050406030204" pitchFamily="18" charset="0"/>
                        </a:rPr>
                        <m:t> =</m:t>
                      </m:r>
                      <m:sSubSup>
                        <m:sSubSup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bSup>
                      <m:r>
                        <a:rPr lang="de-DE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de-DE" dirty="0"/>
              </a:p>
            </p:txBody>
          </p:sp>
        </mc:Choice>
        <mc:Fallback>
          <p:sp>
            <p:nvSpPr>
              <p:cNvPr id="25" name="Content Placeholder 5">
                <a:extLst>
                  <a:ext uri="{FF2B5EF4-FFF2-40B4-BE49-F238E27FC236}">
                    <a16:creationId xmlns:a16="http://schemas.microsoft.com/office/drawing/2014/main" id="{99B047FD-7CA3-2D46-9D60-E10A859850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8895" y="4653877"/>
                <a:ext cx="2450897" cy="138499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C37943B2-8444-4B40-9880-DBF87752BF3B}"/>
                  </a:ext>
                </a:extLst>
              </p:cNvPr>
              <p:cNvSpPr/>
              <p:nvPr/>
            </p:nvSpPr>
            <p:spPr>
              <a:xfrm>
                <a:off x="7299165" y="4648487"/>
                <a:ext cx="3313417" cy="13849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e-DE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de-DE" sz="2800" i="1">
                              <a:latin typeface="Cambria Math" panose="02040503050406030204" pitchFamily="18" charset="0"/>
                            </a:rPr>
                            <m:t>𝑤</m:t>
                          </m:r>
                        </m:sup>
                      </m:sSubSup>
                      <m:r>
                        <a:rPr lang="de-DE" sz="280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de-DE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sz="2800" i="1">
                          <a:latin typeface="Cambria Math" panose="02040503050406030204" pitchFamily="18" charset="0"/>
                        </a:rPr>
                        <m:t>          </m:t>
                      </m:r>
                      <m:r>
                        <a:rPr lang="de-DE" sz="28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sz="2800" i="1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e-DE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sz="280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de-DE" sz="2800" i="1">
                              <a:latin typeface="Cambria Math" panose="02040503050406030204" pitchFamily="18" charset="0"/>
                            </a:rPr>
                            <m:t>𝑤</m:t>
                          </m:r>
                        </m:sup>
                      </m:sSubSup>
                      <m:r>
                        <a:rPr lang="de-DE" sz="28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e-DE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sz="2800" i="1">
                          <a:latin typeface="Cambria Math" panose="02040503050406030204" pitchFamily="18" charset="0"/>
                        </a:rPr>
                        <m:t>          </m:t>
                      </m:r>
                      <m:r>
                        <a:rPr lang="de-DE" sz="28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sz="2800" i="1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sz="2800" i="1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de-DE" sz="2800" i="1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de-DE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de-DE" sz="2800" i="1"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bSup>
                      <m:r>
                        <a:rPr lang="de-DE" sz="2800" i="1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de-DE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sz="280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de-DE" sz="2800" i="1"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bSup>
                      <m:r>
                        <a:rPr lang="de-DE" sz="28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sz="2800" i="1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C37943B2-8444-4B40-9880-DBF87752BF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9165" y="4648487"/>
                <a:ext cx="3313417" cy="138499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0714186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44F52-E9FE-A243-A0AC-43FE897B5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Find assignment for new set of equations</a:t>
            </a:r>
          </a:p>
        </p:txBody>
      </p: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F1D8DB61-57B6-424C-B6A5-39B52FA49A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Reluplex</a:t>
            </a:r>
            <a:r>
              <a:rPr lang="en-GB" dirty="0"/>
              <a:t>: An Efficient SMT Solver for Verifying Deep Neural Networks</a:t>
            </a:r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7BC84DAF-0FED-0248-990A-B5C9B6AC7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/>
              <a:t>Prof. Dr.-Ing. habil. Alois Christian Knoll</a:t>
            </a:r>
            <a:endParaRPr lang="en-GB" dirty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6" name="Content Placeholder 3">
                <a:extLst>
                  <a:ext uri="{FF2B5EF4-FFF2-40B4-BE49-F238E27FC236}">
                    <a16:creationId xmlns:a16="http://schemas.microsoft.com/office/drawing/2014/main" id="{A6DC1F50-2778-5348-9ABE-3621E7AEF642}"/>
                  </a:ext>
                </a:extLst>
              </p:cNvPr>
              <p:cNvGraphicFramePr>
                <a:graphicFrameLocks noGrp="1"/>
              </p:cNvGraphicFramePr>
              <p:nvPr>
                <p:ph sz="half" idx="1"/>
                <p:extLst>
                  <p:ext uri="{D42A27DB-BD31-4B8C-83A1-F6EECF244321}">
                    <p14:modId xmlns:p14="http://schemas.microsoft.com/office/powerpoint/2010/main" val="2576682946"/>
                  </p:ext>
                </p:extLst>
              </p:nvPr>
            </p:nvGraphicFramePr>
            <p:xfrm>
              <a:off x="838200" y="1825625"/>
              <a:ext cx="5181528" cy="397764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295382">
                      <a:extLst>
                        <a:ext uri="{9D8B030D-6E8A-4147-A177-3AD203B41FA5}">
                          <a16:colId xmlns:a16="http://schemas.microsoft.com/office/drawing/2014/main" val="3285235045"/>
                        </a:ext>
                      </a:extLst>
                    </a:gridCol>
                    <a:gridCol w="1295382">
                      <a:extLst>
                        <a:ext uri="{9D8B030D-6E8A-4147-A177-3AD203B41FA5}">
                          <a16:colId xmlns:a16="http://schemas.microsoft.com/office/drawing/2014/main" val="811620416"/>
                        </a:ext>
                      </a:extLst>
                    </a:gridCol>
                    <a:gridCol w="1295382">
                      <a:extLst>
                        <a:ext uri="{9D8B030D-6E8A-4147-A177-3AD203B41FA5}">
                          <a16:colId xmlns:a16="http://schemas.microsoft.com/office/drawing/2014/main" val="2714325590"/>
                        </a:ext>
                      </a:extLst>
                    </a:gridCol>
                    <a:gridCol w="1295382">
                      <a:extLst>
                        <a:ext uri="{9D8B030D-6E8A-4147-A177-3AD203B41FA5}">
                          <a16:colId xmlns:a16="http://schemas.microsoft.com/office/drawing/2014/main" val="83096002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Variable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Assignment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Lower Bound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Upper Bound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2142502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rgbClr val="2D75B6"/>
                              </a:solidFill>
                            </a:rPr>
                            <a:t>0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rgbClr val="2D75B6"/>
                              </a:solidFill>
                            </a:rPr>
                            <a:t>1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241665792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de-D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42864856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de-D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34219554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de-D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174608737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de-D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291005324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rgbClr val="2D75B6"/>
                              </a:solidFill>
                            </a:rPr>
                            <a:t>0.5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rgbClr val="2D75B6"/>
                              </a:solidFill>
                            </a:rPr>
                            <a:t>1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74988099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92927597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204570633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354326333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6" name="Content Placeholder 3">
                <a:extLst>
                  <a:ext uri="{FF2B5EF4-FFF2-40B4-BE49-F238E27FC236}">
                    <a16:creationId xmlns:a16="http://schemas.microsoft.com/office/drawing/2014/main" id="{A6DC1F50-2778-5348-9ABE-3621E7AEF642}"/>
                  </a:ext>
                </a:extLst>
              </p:cNvPr>
              <p:cNvGraphicFramePr>
                <a:graphicFrameLocks noGrp="1"/>
              </p:cNvGraphicFramePr>
              <p:nvPr>
                <p:ph sz="half" idx="1"/>
                <p:extLst>
                  <p:ext uri="{D42A27DB-BD31-4B8C-83A1-F6EECF244321}">
                    <p14:modId xmlns:p14="http://schemas.microsoft.com/office/powerpoint/2010/main" val="2576682946"/>
                  </p:ext>
                </p:extLst>
              </p:nvPr>
            </p:nvGraphicFramePr>
            <p:xfrm>
              <a:off x="838200" y="1825625"/>
              <a:ext cx="5181528" cy="397764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295382">
                      <a:extLst>
                        <a:ext uri="{9D8B030D-6E8A-4147-A177-3AD203B41FA5}">
                          <a16:colId xmlns:a16="http://schemas.microsoft.com/office/drawing/2014/main" val="3285235045"/>
                        </a:ext>
                      </a:extLst>
                    </a:gridCol>
                    <a:gridCol w="1295382">
                      <a:extLst>
                        <a:ext uri="{9D8B030D-6E8A-4147-A177-3AD203B41FA5}">
                          <a16:colId xmlns:a16="http://schemas.microsoft.com/office/drawing/2014/main" val="811620416"/>
                        </a:ext>
                      </a:extLst>
                    </a:gridCol>
                    <a:gridCol w="1295382">
                      <a:extLst>
                        <a:ext uri="{9D8B030D-6E8A-4147-A177-3AD203B41FA5}">
                          <a16:colId xmlns:a16="http://schemas.microsoft.com/office/drawing/2014/main" val="2714325590"/>
                        </a:ext>
                      </a:extLst>
                    </a:gridCol>
                    <a:gridCol w="1295382">
                      <a:extLst>
                        <a:ext uri="{9D8B030D-6E8A-4147-A177-3AD203B41FA5}">
                          <a16:colId xmlns:a16="http://schemas.microsoft.com/office/drawing/2014/main" val="830960023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Variable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Assignment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Lower Bound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Upper Bound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2142502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980" t="-182759" r="-300000" b="-8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rgbClr val="2D75B6"/>
                              </a:solidFill>
                            </a:rPr>
                            <a:t>0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rgbClr val="2D75B6"/>
                              </a:solidFill>
                            </a:rPr>
                            <a:t>1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241665792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89093" marR="89093" anchor="ctr">
                        <a:blipFill>
                          <a:blip r:embed="rId2"/>
                          <a:stretch>
                            <a:fillRect l="-980" t="-282759" r="-300000" b="-7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42864856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89093" marR="89093" anchor="ctr">
                        <a:blipFill>
                          <a:blip r:embed="rId2"/>
                          <a:stretch>
                            <a:fillRect l="-980" t="-382759" r="-300000" b="-6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34219554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89093" marR="89093" anchor="ctr">
                        <a:blipFill>
                          <a:blip r:embed="rId2"/>
                          <a:stretch>
                            <a:fillRect l="-980" t="-466667" r="-300000" b="-5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174608737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89093" marR="89093" anchor="ctr">
                        <a:blipFill>
                          <a:blip r:embed="rId2"/>
                          <a:stretch>
                            <a:fillRect l="-980" t="-586207" r="-300000" b="-4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291005324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89093" marR="89093" anchor="ctr">
                        <a:blipFill>
                          <a:blip r:embed="rId2"/>
                          <a:stretch>
                            <a:fillRect l="-980" t="-686207" r="-300000" b="-3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rgbClr val="2D75B6"/>
                              </a:solidFill>
                            </a:rPr>
                            <a:t>0.5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rgbClr val="2D75B6"/>
                              </a:solidFill>
                            </a:rPr>
                            <a:t>1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74988099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89093" marR="89093" anchor="ctr">
                        <a:blipFill>
                          <a:blip r:embed="rId2"/>
                          <a:stretch>
                            <a:fillRect l="-980" t="-786207" r="-300000" b="-2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92927597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89093" marR="89093" anchor="ctr">
                        <a:blipFill>
                          <a:blip r:embed="rId2"/>
                          <a:stretch>
                            <a:fillRect l="-980" t="-856667" r="-300000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204570633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89093" marR="89093" anchor="ctr">
                        <a:blipFill>
                          <a:blip r:embed="rId2"/>
                          <a:stretch>
                            <a:fillRect l="-980" t="-989655" r="-300000" b="-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35432633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Content Placeholder 5">
                <a:extLst>
                  <a:ext uri="{FF2B5EF4-FFF2-40B4-BE49-F238E27FC236}">
                    <a16:creationId xmlns:a16="http://schemas.microsoft.com/office/drawing/2014/main" id="{BA277EDA-4FE9-534B-9C59-EB46BA910BD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208874" y="1825625"/>
                <a:ext cx="4144926" cy="4351338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𝑤</m:t>
                          </m:r>
                        </m:sup>
                      </m:sSubSup>
                      <m:r>
                        <a:rPr lang="de-DE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i="1" smtClean="0">
                          <a:latin typeface="Cambria Math" panose="02040503050406030204" pitchFamily="18" charset="0"/>
                        </a:rPr>
                        <m:t>          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𝑤</m:t>
                          </m:r>
                        </m:sup>
                      </m:sSubSup>
                      <m:r>
                        <a:rPr lang="de-DE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i="1" smtClean="0">
                          <a:latin typeface="Cambria Math" panose="02040503050406030204" pitchFamily="18" charset="0"/>
                        </a:rPr>
                        <m:t>          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de-DE" i="1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bSup>
                      <m:r>
                        <a:rPr lang="de-DE" i="1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bSup>
                      <m:r>
                        <a:rPr lang="de-DE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de-DE" dirty="0"/>
              </a:p>
            </p:txBody>
          </p:sp>
        </mc:Choice>
        <mc:Fallback>
          <p:sp>
            <p:nvSpPr>
              <p:cNvPr id="27" name="Content Placeholder 5">
                <a:extLst>
                  <a:ext uri="{FF2B5EF4-FFF2-40B4-BE49-F238E27FC236}">
                    <a16:creationId xmlns:a16="http://schemas.microsoft.com/office/drawing/2014/main" id="{BA277EDA-4FE9-534B-9C59-EB46BA910B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8874" y="1825625"/>
                <a:ext cx="4144926" cy="4351338"/>
              </a:xfrm>
              <a:prstGeom prst="rect">
                <a:avLst/>
              </a:prstGeom>
              <a:blipFill>
                <a:blip r:embed="rId3"/>
                <a:stretch>
                  <a:fillRect t="-8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8195459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44F52-E9FE-A243-A0AC-43FE897B5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Find assignment for new set of equations</a:t>
            </a:r>
          </a:p>
        </p:txBody>
      </p: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F1D8DB61-57B6-424C-B6A5-39B52FA49A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Reluplex</a:t>
            </a:r>
            <a:r>
              <a:rPr lang="en-GB" dirty="0"/>
              <a:t>: An Efficient SMT Solver for Verifying Deep Neural Networks</a:t>
            </a:r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7BC84DAF-0FED-0248-990A-B5C9B6AC7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/>
              <a:t>Prof. Dr.-Ing. habil. Alois Christian Knoll</a:t>
            </a:r>
            <a:endParaRPr lang="en-GB" dirty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9" name="Content Placeholder 3">
                <a:extLst>
                  <a:ext uri="{FF2B5EF4-FFF2-40B4-BE49-F238E27FC236}">
                    <a16:creationId xmlns:a16="http://schemas.microsoft.com/office/drawing/2014/main" id="{0C21BF9C-598B-F140-A08E-D92382DBA279}"/>
                  </a:ext>
                </a:extLst>
              </p:cNvPr>
              <p:cNvGraphicFramePr>
                <a:graphicFrameLocks noGrp="1"/>
              </p:cNvGraphicFramePr>
              <p:nvPr>
                <p:ph sz="half" idx="1"/>
                <p:extLst>
                  <p:ext uri="{D42A27DB-BD31-4B8C-83A1-F6EECF244321}">
                    <p14:modId xmlns:p14="http://schemas.microsoft.com/office/powerpoint/2010/main" val="3436634671"/>
                  </p:ext>
                </p:extLst>
              </p:nvPr>
            </p:nvGraphicFramePr>
            <p:xfrm>
              <a:off x="838200" y="1825625"/>
              <a:ext cx="5181528" cy="397764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295382">
                      <a:extLst>
                        <a:ext uri="{9D8B030D-6E8A-4147-A177-3AD203B41FA5}">
                          <a16:colId xmlns:a16="http://schemas.microsoft.com/office/drawing/2014/main" val="3285235045"/>
                        </a:ext>
                      </a:extLst>
                    </a:gridCol>
                    <a:gridCol w="1295382">
                      <a:extLst>
                        <a:ext uri="{9D8B030D-6E8A-4147-A177-3AD203B41FA5}">
                          <a16:colId xmlns:a16="http://schemas.microsoft.com/office/drawing/2014/main" val="811620416"/>
                        </a:ext>
                      </a:extLst>
                    </a:gridCol>
                    <a:gridCol w="1295382">
                      <a:extLst>
                        <a:ext uri="{9D8B030D-6E8A-4147-A177-3AD203B41FA5}">
                          <a16:colId xmlns:a16="http://schemas.microsoft.com/office/drawing/2014/main" val="2714325590"/>
                        </a:ext>
                      </a:extLst>
                    </a:gridCol>
                    <a:gridCol w="1295382">
                      <a:extLst>
                        <a:ext uri="{9D8B030D-6E8A-4147-A177-3AD203B41FA5}">
                          <a16:colId xmlns:a16="http://schemas.microsoft.com/office/drawing/2014/main" val="83096002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Variable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Assignment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Lower Bound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Upper Bound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2142502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241665792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de-D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42864856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de-D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34219554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de-D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174608737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de-D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291005324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89093" marR="89093" anchor="ctr">
                        <a:solidFill>
                          <a:srgbClr val="2D75B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bg1"/>
                              </a:solidFill>
                            </a:rPr>
                            <a:t>0</a:t>
                          </a:r>
                        </a:p>
                      </a:txBody>
                      <a:tcPr marL="89093" marR="89093" anchor="ctr">
                        <a:solidFill>
                          <a:srgbClr val="2D75B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bg1"/>
                              </a:solidFill>
                            </a:rPr>
                            <a:t>0.5</a:t>
                          </a:r>
                        </a:p>
                      </a:txBody>
                      <a:tcPr marL="89093" marR="89093" anchor="ctr">
                        <a:solidFill>
                          <a:srgbClr val="2D75B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bg1"/>
                              </a:solidFill>
                            </a:rPr>
                            <a:t>1</a:t>
                          </a:r>
                        </a:p>
                      </a:txBody>
                      <a:tcPr marL="89093" marR="89093" anchor="ctr">
                        <a:solidFill>
                          <a:srgbClr val="2D75B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4988099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92927597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204570633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354326333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9" name="Content Placeholder 3">
                <a:extLst>
                  <a:ext uri="{FF2B5EF4-FFF2-40B4-BE49-F238E27FC236}">
                    <a16:creationId xmlns:a16="http://schemas.microsoft.com/office/drawing/2014/main" id="{0C21BF9C-598B-F140-A08E-D92382DBA279}"/>
                  </a:ext>
                </a:extLst>
              </p:cNvPr>
              <p:cNvGraphicFramePr>
                <a:graphicFrameLocks noGrp="1"/>
              </p:cNvGraphicFramePr>
              <p:nvPr>
                <p:ph sz="half" idx="1"/>
                <p:extLst>
                  <p:ext uri="{D42A27DB-BD31-4B8C-83A1-F6EECF244321}">
                    <p14:modId xmlns:p14="http://schemas.microsoft.com/office/powerpoint/2010/main" val="3436634671"/>
                  </p:ext>
                </p:extLst>
              </p:nvPr>
            </p:nvGraphicFramePr>
            <p:xfrm>
              <a:off x="838200" y="1825625"/>
              <a:ext cx="5181528" cy="397764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295382">
                      <a:extLst>
                        <a:ext uri="{9D8B030D-6E8A-4147-A177-3AD203B41FA5}">
                          <a16:colId xmlns:a16="http://schemas.microsoft.com/office/drawing/2014/main" val="3285235045"/>
                        </a:ext>
                      </a:extLst>
                    </a:gridCol>
                    <a:gridCol w="1295382">
                      <a:extLst>
                        <a:ext uri="{9D8B030D-6E8A-4147-A177-3AD203B41FA5}">
                          <a16:colId xmlns:a16="http://schemas.microsoft.com/office/drawing/2014/main" val="811620416"/>
                        </a:ext>
                      </a:extLst>
                    </a:gridCol>
                    <a:gridCol w="1295382">
                      <a:extLst>
                        <a:ext uri="{9D8B030D-6E8A-4147-A177-3AD203B41FA5}">
                          <a16:colId xmlns:a16="http://schemas.microsoft.com/office/drawing/2014/main" val="2714325590"/>
                        </a:ext>
                      </a:extLst>
                    </a:gridCol>
                    <a:gridCol w="1295382">
                      <a:extLst>
                        <a:ext uri="{9D8B030D-6E8A-4147-A177-3AD203B41FA5}">
                          <a16:colId xmlns:a16="http://schemas.microsoft.com/office/drawing/2014/main" val="830960023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Variable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Assignment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Lower Bound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Upper Bound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2142502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980" t="-182759" r="-300000" b="-8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241665792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89093" marR="89093" anchor="ctr">
                        <a:blipFill>
                          <a:blip r:embed="rId2"/>
                          <a:stretch>
                            <a:fillRect l="-980" t="-282759" r="-300000" b="-7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42864856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89093" marR="89093" anchor="ctr">
                        <a:blipFill>
                          <a:blip r:embed="rId2"/>
                          <a:stretch>
                            <a:fillRect l="-980" t="-382759" r="-300000" b="-6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34219554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89093" marR="89093" anchor="ctr">
                        <a:blipFill>
                          <a:blip r:embed="rId2"/>
                          <a:stretch>
                            <a:fillRect l="-980" t="-466667" r="-300000" b="-5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174608737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89093" marR="89093" anchor="ctr">
                        <a:blipFill>
                          <a:blip r:embed="rId2"/>
                          <a:stretch>
                            <a:fillRect l="-980" t="-586207" r="-300000" b="-4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291005324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89093" marR="89093" anchor="ctr">
                        <a:blipFill>
                          <a:blip r:embed="rId2"/>
                          <a:stretch>
                            <a:fillRect l="-980" t="-686207" r="-300000" b="-3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bg1"/>
                              </a:solidFill>
                            </a:rPr>
                            <a:t>0</a:t>
                          </a:r>
                        </a:p>
                      </a:txBody>
                      <a:tcPr marL="89093" marR="89093" anchor="ctr">
                        <a:solidFill>
                          <a:srgbClr val="2D75B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bg1"/>
                              </a:solidFill>
                            </a:rPr>
                            <a:t>0.5</a:t>
                          </a:r>
                        </a:p>
                      </a:txBody>
                      <a:tcPr marL="89093" marR="89093" anchor="ctr">
                        <a:solidFill>
                          <a:srgbClr val="2D75B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bg1"/>
                              </a:solidFill>
                            </a:rPr>
                            <a:t>1</a:t>
                          </a:r>
                        </a:p>
                      </a:txBody>
                      <a:tcPr marL="89093" marR="89093" anchor="ctr">
                        <a:solidFill>
                          <a:srgbClr val="2D75B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4988099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89093" marR="89093" anchor="ctr">
                        <a:blipFill>
                          <a:blip r:embed="rId2"/>
                          <a:stretch>
                            <a:fillRect l="-980" t="-786207" r="-300000" b="-2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92927597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89093" marR="89093" anchor="ctr">
                        <a:blipFill>
                          <a:blip r:embed="rId2"/>
                          <a:stretch>
                            <a:fillRect l="-980" t="-856667" r="-300000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204570633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89093" marR="89093" anchor="ctr">
                        <a:blipFill>
                          <a:blip r:embed="rId2"/>
                          <a:stretch>
                            <a:fillRect l="-980" t="-989655" r="-300000" b="-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35432633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Content Placeholder 5">
                <a:extLst>
                  <a:ext uri="{FF2B5EF4-FFF2-40B4-BE49-F238E27FC236}">
                    <a16:creationId xmlns:a16="http://schemas.microsoft.com/office/drawing/2014/main" id="{22AEE24F-5592-3A43-A3FC-68413DEEF9B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208874" y="1825625"/>
                <a:ext cx="4144926" cy="4351338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𝑤</m:t>
                          </m:r>
                        </m:sup>
                      </m:sSubSup>
                      <m:r>
                        <a:rPr lang="de-DE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i="1" smtClean="0">
                          <a:latin typeface="Cambria Math" panose="02040503050406030204" pitchFamily="18" charset="0"/>
                        </a:rPr>
                        <m:t>          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𝑤</m:t>
                          </m:r>
                        </m:sup>
                      </m:sSubSup>
                      <m:r>
                        <a:rPr lang="de-DE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i="1" smtClean="0">
                          <a:latin typeface="Cambria Math" panose="02040503050406030204" pitchFamily="18" charset="0"/>
                        </a:rPr>
                        <m:t>          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de-DE" i="1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bSup>
                      <m:r>
                        <a:rPr lang="de-DE" i="1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bSup>
                      <m:r>
                        <a:rPr lang="de-DE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>
                    <a:latin typeface="PT Mono" panose="02060509020205020204" pitchFamily="49" charset="77"/>
                  </a:rPr>
                  <a:t>Update </a:t>
                </a:r>
                <a:br>
                  <a:rPr lang="en-US" dirty="0">
                    <a:latin typeface="PT Mono" panose="02060509020205020204" pitchFamily="49" charset="77"/>
                  </a:rPr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de-DE" i="1" smtClean="0"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de-DE" i="1" smtClean="0">
                          <a:latin typeface="Cambria Math" panose="02040503050406030204" pitchFamily="18" charset="0"/>
                        </a:rPr>
                        <m:t>+0.5</m:t>
                      </m:r>
                    </m:oMath>
                  </m:oMathPara>
                </a14:m>
                <a:endParaRPr lang="en-US" dirty="0">
                  <a:latin typeface="PT Mono" panose="02060509020205020204" pitchFamily="49" charset="77"/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r>
                        <a:rPr lang="de-DE" i="1" smtClean="0"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r>
                        <a:rPr lang="de-DE" i="1" smtClean="0">
                          <a:latin typeface="Cambria Math" panose="02040503050406030204" pitchFamily="18" charset="0"/>
                        </a:rPr>
                        <m:t>+0.5</m:t>
                      </m:r>
                    </m:oMath>
                  </m:oMathPara>
                </a14:m>
                <a:endParaRPr lang="en-US" dirty="0">
                  <a:latin typeface="PT Mono" panose="02060509020205020204" pitchFamily="49" charset="77"/>
                </a:endParaRPr>
              </a:p>
            </p:txBody>
          </p:sp>
        </mc:Choice>
        <mc:Fallback>
          <p:sp>
            <p:nvSpPr>
              <p:cNvPr id="10" name="Content Placeholder 5">
                <a:extLst>
                  <a:ext uri="{FF2B5EF4-FFF2-40B4-BE49-F238E27FC236}">
                    <a16:creationId xmlns:a16="http://schemas.microsoft.com/office/drawing/2014/main" id="{22AEE24F-5592-3A43-A3FC-68413DEEF9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8874" y="1825625"/>
                <a:ext cx="4144926" cy="4351338"/>
              </a:xfrm>
              <a:prstGeom prst="rect">
                <a:avLst/>
              </a:prstGeom>
              <a:blipFill>
                <a:blip r:embed="rId3"/>
                <a:stretch>
                  <a:fillRect l="-3058" t="-8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4611791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44F52-E9FE-A243-A0AC-43FE897B5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Find assignment for new set of equations</a:t>
            </a:r>
          </a:p>
        </p:txBody>
      </p: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F1D8DB61-57B6-424C-B6A5-39B52FA49A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Reluplex</a:t>
            </a:r>
            <a:r>
              <a:rPr lang="en-GB" dirty="0"/>
              <a:t>: An Efficient SMT Solver for Verifying Deep Neural Networks</a:t>
            </a:r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7BC84DAF-0FED-0248-990A-B5C9B6AC7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/>
              <a:t>Prof. Dr.-Ing. habil. Alois Christian Knoll</a:t>
            </a:r>
            <a:endParaRPr lang="en-GB" dirty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1" name="Content Placeholder 3">
                <a:extLst>
                  <a:ext uri="{FF2B5EF4-FFF2-40B4-BE49-F238E27FC236}">
                    <a16:creationId xmlns:a16="http://schemas.microsoft.com/office/drawing/2014/main" id="{3DAAFA47-2385-C640-B915-60AEE710F545}"/>
                  </a:ext>
                </a:extLst>
              </p:cNvPr>
              <p:cNvGraphicFramePr>
                <a:graphicFrameLocks noGrp="1"/>
              </p:cNvGraphicFramePr>
              <p:nvPr>
                <p:ph sz="half" idx="1"/>
                <p:extLst>
                  <p:ext uri="{D42A27DB-BD31-4B8C-83A1-F6EECF244321}">
                    <p14:modId xmlns:p14="http://schemas.microsoft.com/office/powerpoint/2010/main" val="22692201"/>
                  </p:ext>
                </p:extLst>
              </p:nvPr>
            </p:nvGraphicFramePr>
            <p:xfrm>
              <a:off x="838200" y="1825625"/>
              <a:ext cx="5181528" cy="397764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295382">
                      <a:extLst>
                        <a:ext uri="{9D8B030D-6E8A-4147-A177-3AD203B41FA5}">
                          <a16:colId xmlns:a16="http://schemas.microsoft.com/office/drawing/2014/main" val="3285235045"/>
                        </a:ext>
                      </a:extLst>
                    </a:gridCol>
                    <a:gridCol w="1295382">
                      <a:extLst>
                        <a:ext uri="{9D8B030D-6E8A-4147-A177-3AD203B41FA5}">
                          <a16:colId xmlns:a16="http://schemas.microsoft.com/office/drawing/2014/main" val="811620416"/>
                        </a:ext>
                      </a:extLst>
                    </a:gridCol>
                    <a:gridCol w="1295382">
                      <a:extLst>
                        <a:ext uri="{9D8B030D-6E8A-4147-A177-3AD203B41FA5}">
                          <a16:colId xmlns:a16="http://schemas.microsoft.com/office/drawing/2014/main" val="2714325590"/>
                        </a:ext>
                      </a:extLst>
                    </a:gridCol>
                    <a:gridCol w="1295382">
                      <a:extLst>
                        <a:ext uri="{9D8B030D-6E8A-4147-A177-3AD203B41FA5}">
                          <a16:colId xmlns:a16="http://schemas.microsoft.com/office/drawing/2014/main" val="83096002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Variable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Assignment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Lower Bound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Upper Bound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2142502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241665792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de-D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42864856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de-D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34219554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de-D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174608737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de-D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291005324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de-DE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de-DE" b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0.5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0.5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74988099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92927597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204570633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89093" marR="89093" anchor="ctr">
                        <a:solidFill>
                          <a:srgbClr val="2D75B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bg1"/>
                              </a:solidFill>
                            </a:rPr>
                            <a:t>0.5</a:t>
                          </a:r>
                        </a:p>
                      </a:txBody>
                      <a:tcPr marL="89093" marR="89093" anchor="ctr">
                        <a:solidFill>
                          <a:srgbClr val="2D75B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bg1"/>
                              </a:solidFill>
                            </a:rPr>
                            <a:t>0</a:t>
                          </a:r>
                        </a:p>
                      </a:txBody>
                      <a:tcPr marL="89093" marR="89093" anchor="ctr">
                        <a:solidFill>
                          <a:srgbClr val="2D75B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bg1"/>
                              </a:solidFill>
                            </a:rPr>
                            <a:t>0</a:t>
                          </a:r>
                        </a:p>
                      </a:txBody>
                      <a:tcPr marL="89093" marR="89093" anchor="ctr">
                        <a:solidFill>
                          <a:srgbClr val="2D75B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4326333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1" name="Content Placeholder 3">
                <a:extLst>
                  <a:ext uri="{FF2B5EF4-FFF2-40B4-BE49-F238E27FC236}">
                    <a16:creationId xmlns:a16="http://schemas.microsoft.com/office/drawing/2014/main" id="{3DAAFA47-2385-C640-B915-60AEE710F545}"/>
                  </a:ext>
                </a:extLst>
              </p:cNvPr>
              <p:cNvGraphicFramePr>
                <a:graphicFrameLocks noGrp="1"/>
              </p:cNvGraphicFramePr>
              <p:nvPr>
                <p:ph sz="half" idx="1"/>
                <p:extLst>
                  <p:ext uri="{D42A27DB-BD31-4B8C-83A1-F6EECF244321}">
                    <p14:modId xmlns:p14="http://schemas.microsoft.com/office/powerpoint/2010/main" val="22692201"/>
                  </p:ext>
                </p:extLst>
              </p:nvPr>
            </p:nvGraphicFramePr>
            <p:xfrm>
              <a:off x="838200" y="1825625"/>
              <a:ext cx="5181528" cy="397764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295382">
                      <a:extLst>
                        <a:ext uri="{9D8B030D-6E8A-4147-A177-3AD203B41FA5}">
                          <a16:colId xmlns:a16="http://schemas.microsoft.com/office/drawing/2014/main" val="3285235045"/>
                        </a:ext>
                      </a:extLst>
                    </a:gridCol>
                    <a:gridCol w="1295382">
                      <a:extLst>
                        <a:ext uri="{9D8B030D-6E8A-4147-A177-3AD203B41FA5}">
                          <a16:colId xmlns:a16="http://schemas.microsoft.com/office/drawing/2014/main" val="811620416"/>
                        </a:ext>
                      </a:extLst>
                    </a:gridCol>
                    <a:gridCol w="1295382">
                      <a:extLst>
                        <a:ext uri="{9D8B030D-6E8A-4147-A177-3AD203B41FA5}">
                          <a16:colId xmlns:a16="http://schemas.microsoft.com/office/drawing/2014/main" val="2714325590"/>
                        </a:ext>
                      </a:extLst>
                    </a:gridCol>
                    <a:gridCol w="1295382">
                      <a:extLst>
                        <a:ext uri="{9D8B030D-6E8A-4147-A177-3AD203B41FA5}">
                          <a16:colId xmlns:a16="http://schemas.microsoft.com/office/drawing/2014/main" val="830960023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Variable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Assignment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Lower Bound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Upper Bound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2142502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980" t="-182759" r="-300000" b="-8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241665792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89093" marR="89093" anchor="ctr">
                        <a:blipFill>
                          <a:blip r:embed="rId2"/>
                          <a:stretch>
                            <a:fillRect l="-980" t="-282759" r="-300000" b="-7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42864856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89093" marR="89093" anchor="ctr">
                        <a:blipFill>
                          <a:blip r:embed="rId2"/>
                          <a:stretch>
                            <a:fillRect l="-980" t="-382759" r="-300000" b="-6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34219554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89093" marR="89093" anchor="ctr">
                        <a:blipFill>
                          <a:blip r:embed="rId2"/>
                          <a:stretch>
                            <a:fillRect l="-980" t="-466667" r="-300000" b="-5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174608737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89093" marR="89093" anchor="ctr">
                        <a:blipFill>
                          <a:blip r:embed="rId2"/>
                          <a:stretch>
                            <a:fillRect l="-980" t="-586207" r="-300000" b="-4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291005324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89093" marR="89093" anchor="ctr">
                        <a:blipFill>
                          <a:blip r:embed="rId2"/>
                          <a:stretch>
                            <a:fillRect l="-980" t="-686207" r="-300000" b="-3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0.5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0.5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74988099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89093" marR="89093" anchor="ctr">
                        <a:blipFill>
                          <a:blip r:embed="rId2"/>
                          <a:stretch>
                            <a:fillRect l="-980" t="-786207" r="-300000" b="-2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92927597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89093" marR="89093" anchor="ctr">
                        <a:blipFill>
                          <a:blip r:embed="rId2"/>
                          <a:stretch>
                            <a:fillRect l="-980" t="-856667" r="-300000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204570633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89093" marR="89093" anchor="ctr">
                        <a:blipFill>
                          <a:blip r:embed="rId2"/>
                          <a:stretch>
                            <a:fillRect l="-980" t="-989655" r="-300000" b="-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bg1"/>
                              </a:solidFill>
                            </a:rPr>
                            <a:t>0.5</a:t>
                          </a:r>
                        </a:p>
                      </a:txBody>
                      <a:tcPr marL="89093" marR="89093" anchor="ctr">
                        <a:solidFill>
                          <a:srgbClr val="2D75B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bg1"/>
                              </a:solidFill>
                            </a:rPr>
                            <a:t>0</a:t>
                          </a:r>
                        </a:p>
                      </a:txBody>
                      <a:tcPr marL="89093" marR="89093" anchor="ctr">
                        <a:solidFill>
                          <a:srgbClr val="2D75B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bg1"/>
                              </a:solidFill>
                            </a:rPr>
                            <a:t>0</a:t>
                          </a:r>
                        </a:p>
                      </a:txBody>
                      <a:tcPr marL="89093" marR="89093" anchor="ctr">
                        <a:solidFill>
                          <a:srgbClr val="2D75B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432633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Content Placeholder 5">
                <a:extLst>
                  <a:ext uri="{FF2B5EF4-FFF2-40B4-BE49-F238E27FC236}">
                    <a16:creationId xmlns:a16="http://schemas.microsoft.com/office/drawing/2014/main" id="{74FDECC1-1811-A547-80DB-4C2936D55D1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208874" y="1825625"/>
                <a:ext cx="4144926" cy="4351338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𝑤</m:t>
                          </m:r>
                        </m:sup>
                      </m:sSubSup>
                      <m:r>
                        <a:rPr lang="de-DE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i="1" smtClean="0">
                          <a:latin typeface="Cambria Math" panose="02040503050406030204" pitchFamily="18" charset="0"/>
                        </a:rPr>
                        <m:t>          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𝑤</m:t>
                          </m:r>
                        </m:sup>
                      </m:sSubSup>
                      <m:r>
                        <a:rPr lang="de-DE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i="1" smtClean="0">
                          <a:latin typeface="Cambria Math" panose="02040503050406030204" pitchFamily="18" charset="0"/>
                        </a:rPr>
                        <m:t>          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de-DE" i="1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bSup>
                      <m:r>
                        <a:rPr lang="de-DE" i="1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bSup>
                      <m:r>
                        <a:rPr lang="de-DE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>
                    <a:latin typeface="PT Mono" panose="02060509020205020204" pitchFamily="49" charset="77"/>
                  </a:rPr>
                  <a:t>Pivot </a:t>
                </a:r>
                <a:br>
                  <a:rPr lang="en-US" dirty="0">
                    <a:latin typeface="PT Mono" panose="02060509020205020204" pitchFamily="49" charset="77"/>
                  </a:rPr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↔</m:t>
                      </m:r>
                      <m:sSubSup>
                        <m:sSubSupPr>
                          <m:ctrlPr>
                            <a:rPr lang="de-DE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de-DE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sup>
                      </m:sSubSup>
                    </m:oMath>
                  </m:oMathPara>
                </a14:m>
                <a:endParaRPr lang="en-US" dirty="0">
                  <a:latin typeface="PT Mono" panose="02060509020205020204" pitchFamily="49" charset="77"/>
                </a:endParaRPr>
              </a:p>
            </p:txBody>
          </p:sp>
        </mc:Choice>
        <mc:Fallback>
          <p:sp>
            <p:nvSpPr>
              <p:cNvPr id="12" name="Content Placeholder 5">
                <a:extLst>
                  <a:ext uri="{FF2B5EF4-FFF2-40B4-BE49-F238E27FC236}">
                    <a16:creationId xmlns:a16="http://schemas.microsoft.com/office/drawing/2014/main" id="{74FDECC1-1811-A547-80DB-4C2936D55D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8874" y="1825625"/>
                <a:ext cx="4144926" cy="4351338"/>
              </a:xfrm>
              <a:prstGeom prst="rect">
                <a:avLst/>
              </a:prstGeom>
              <a:blipFill>
                <a:blip r:embed="rId3"/>
                <a:stretch>
                  <a:fillRect l="-3058" t="-8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026390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D5586-DB75-DB4A-95C0-2BAA974F6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22F6CC-D5B5-1847-9329-58BCA372FF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5D15C6-C24D-6F48-8370-4DE9D4038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/>
              <a:t>Prof. Dr.-Ing. habil. Alois Christian Knoll</a:t>
            </a:r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5D34228-E74F-8840-A432-F9E945BB2BE9}"/>
              </a:ext>
            </a:extLst>
          </p:cNvPr>
          <p:cNvSpPr/>
          <p:nvPr/>
        </p:nvSpPr>
        <p:spPr>
          <a:xfrm>
            <a:off x="838200" y="1518793"/>
            <a:ext cx="4928616" cy="65836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Why Formal Verification?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B049FD5-4514-7A4E-910B-DDEA94DD720C}"/>
              </a:ext>
            </a:extLst>
          </p:cNvPr>
          <p:cNvSpPr/>
          <p:nvPr/>
        </p:nvSpPr>
        <p:spPr>
          <a:xfrm>
            <a:off x="838200" y="2400300"/>
            <a:ext cx="4928616" cy="65836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buFont typeface="+mj-lt"/>
              <a:buAutoNum type="arabicPeriod" startAt="2"/>
            </a:pPr>
            <a:r>
              <a:rPr lang="en-US" dirty="0"/>
              <a:t>Verifiable Properties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078B90D-446F-F04A-AE60-BBD4F6235BE0}"/>
              </a:ext>
            </a:extLst>
          </p:cNvPr>
          <p:cNvSpPr/>
          <p:nvPr/>
        </p:nvSpPr>
        <p:spPr>
          <a:xfrm>
            <a:off x="838200" y="3281807"/>
            <a:ext cx="4928616" cy="65836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buFont typeface="+mj-lt"/>
              <a:buAutoNum type="arabicPeriod" startAt="3"/>
            </a:pPr>
            <a:r>
              <a:rPr lang="en-US" dirty="0"/>
              <a:t>Formal Verification Methods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917BE87-AA97-F54F-9468-3BD5FBE665CF}"/>
              </a:ext>
            </a:extLst>
          </p:cNvPr>
          <p:cNvSpPr/>
          <p:nvPr/>
        </p:nvSpPr>
        <p:spPr>
          <a:xfrm>
            <a:off x="838200" y="4160710"/>
            <a:ext cx="4928616" cy="65836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buFont typeface="+mj-lt"/>
              <a:buAutoNum type="arabicPeriod" startAt="4"/>
            </a:pPr>
            <a:r>
              <a:rPr lang="en-US" dirty="0"/>
              <a:t>Summary and Challenges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0492409-CEA6-C848-91A8-EAF6905BF802}"/>
              </a:ext>
            </a:extLst>
          </p:cNvPr>
          <p:cNvSpPr/>
          <p:nvPr/>
        </p:nvSpPr>
        <p:spPr>
          <a:xfrm>
            <a:off x="6425184" y="1956943"/>
            <a:ext cx="4928616" cy="65836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Introduction to Formal Verification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3B339A2-E7E9-444F-AC3F-C227D7335185}"/>
              </a:ext>
            </a:extLst>
          </p:cNvPr>
          <p:cNvSpPr/>
          <p:nvPr/>
        </p:nvSpPr>
        <p:spPr>
          <a:xfrm>
            <a:off x="6425184" y="3725164"/>
            <a:ext cx="4928616" cy="65836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buFont typeface="+mj-lt"/>
              <a:buAutoNum type="arabicPeriod" startAt="3"/>
            </a:pPr>
            <a:r>
              <a:rPr lang="en-US" dirty="0"/>
              <a:t>Verification of a Policy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BB92A40-E539-C249-AD39-04FF575F0E6A}"/>
              </a:ext>
            </a:extLst>
          </p:cNvPr>
          <p:cNvSpPr/>
          <p:nvPr/>
        </p:nvSpPr>
        <p:spPr>
          <a:xfrm>
            <a:off x="6425184" y="4606671"/>
            <a:ext cx="4928616" cy="65836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buFont typeface="+mj-lt"/>
              <a:buAutoNum type="arabicPeriod" startAt="4"/>
            </a:pPr>
            <a:r>
              <a:rPr lang="en-US" dirty="0"/>
              <a:t>Runtime Verification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40E477C-90BC-C548-9E15-F46FA25ECFDF}"/>
              </a:ext>
            </a:extLst>
          </p:cNvPr>
          <p:cNvSpPr/>
          <p:nvPr/>
        </p:nvSpPr>
        <p:spPr>
          <a:xfrm>
            <a:off x="6425183" y="2841053"/>
            <a:ext cx="4928616" cy="65836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buFont typeface="+mj-lt"/>
              <a:buAutoNum type="arabicPeriod" startAt="2"/>
            </a:pPr>
            <a:r>
              <a:rPr lang="en-US" dirty="0"/>
              <a:t>Verification of an MDP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C30C5B1-2842-384A-8D74-9D3AA9D00928}"/>
              </a:ext>
            </a:extLst>
          </p:cNvPr>
          <p:cNvCxnSpPr>
            <a:stCxn id="8" idx="3"/>
            <a:endCxn id="11" idx="1"/>
          </p:cNvCxnSpPr>
          <p:nvPr/>
        </p:nvCxnSpPr>
        <p:spPr>
          <a:xfrm flipV="1">
            <a:off x="5766816" y="2286127"/>
            <a:ext cx="658368" cy="132486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7F9E511-56C0-E940-8305-FA87784252F3}"/>
              </a:ext>
            </a:extLst>
          </p:cNvPr>
          <p:cNvCxnSpPr>
            <a:cxnSpLocks/>
            <a:stCxn id="8" idx="3"/>
            <a:endCxn id="16" idx="1"/>
          </p:cNvCxnSpPr>
          <p:nvPr/>
        </p:nvCxnSpPr>
        <p:spPr>
          <a:xfrm flipV="1">
            <a:off x="5766816" y="3170237"/>
            <a:ext cx="658367" cy="44075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8DE2B29-2910-C940-BED1-5E7209E2EC7A}"/>
              </a:ext>
            </a:extLst>
          </p:cNvPr>
          <p:cNvCxnSpPr>
            <a:stCxn id="8" idx="3"/>
            <a:endCxn id="12" idx="1"/>
          </p:cNvCxnSpPr>
          <p:nvPr/>
        </p:nvCxnSpPr>
        <p:spPr>
          <a:xfrm>
            <a:off x="5766816" y="3610991"/>
            <a:ext cx="658368" cy="44335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D71A589-C4C4-354E-BF27-A7459E632211}"/>
              </a:ext>
            </a:extLst>
          </p:cNvPr>
          <p:cNvCxnSpPr>
            <a:stCxn id="8" idx="3"/>
            <a:endCxn id="13" idx="1"/>
          </p:cNvCxnSpPr>
          <p:nvPr/>
        </p:nvCxnSpPr>
        <p:spPr>
          <a:xfrm>
            <a:off x="5766816" y="3610991"/>
            <a:ext cx="658368" cy="132486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987960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44F52-E9FE-A243-A0AC-43FE897B5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Find assignment for new set of equations</a:t>
            </a:r>
          </a:p>
        </p:txBody>
      </p: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F1D8DB61-57B6-424C-B6A5-39B52FA49A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Reluplex</a:t>
            </a:r>
            <a:r>
              <a:rPr lang="en-GB" dirty="0"/>
              <a:t>: An Efficient SMT Solver for Verifying Deep Neural Networks</a:t>
            </a:r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7BC84DAF-0FED-0248-990A-B5C9B6AC7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/>
              <a:t>Prof. Dr.-Ing. habil. Alois Christian Knoll</a:t>
            </a:r>
            <a:endParaRPr lang="en-GB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Content Placeholder 5">
                <a:extLst>
                  <a:ext uri="{FF2B5EF4-FFF2-40B4-BE49-F238E27FC236}">
                    <a16:creationId xmlns:a16="http://schemas.microsoft.com/office/drawing/2014/main" id="{0942579E-0636-1746-9D90-9F826CFB43F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208874" y="1825625"/>
                <a:ext cx="4144926" cy="4351338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𝑤</m:t>
                          </m:r>
                        </m:sup>
                      </m:sSubSup>
                      <m:r>
                        <a:rPr lang="de-DE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i="1" smtClean="0">
                          <a:latin typeface="Cambria Math" panose="02040503050406030204" pitchFamily="18" charset="0"/>
                        </a:rPr>
                        <m:t>          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𝑤</m:t>
                          </m:r>
                        </m:sup>
                      </m:sSubSup>
                      <m:r>
                        <a:rPr lang="de-DE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i="1" smtClean="0">
                          <a:latin typeface="Cambria Math" panose="02040503050406030204" pitchFamily="18" charset="0"/>
                        </a:rPr>
                        <m:t>          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de-DE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de-DE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r>
                        <a:rPr lang="de-DE" i="1" smtClean="0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bSup>
                      <m:r>
                        <a:rPr lang="de-DE" i="1" smtClean="0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>
                    <a:latin typeface="PT Mono" panose="02060509020205020204" pitchFamily="49" charset="77"/>
                  </a:rPr>
                  <a:t>Update </a:t>
                </a:r>
                <a:br>
                  <a:rPr lang="en-US" dirty="0">
                    <a:latin typeface="PT Mono" panose="02060509020205020204" pitchFamily="49" charset="77"/>
                  </a:rPr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r>
                        <a:rPr lang="de-DE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r>
                        <a:rPr lang="de-DE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−0.5</m:t>
                      </m:r>
                    </m:oMath>
                  </m:oMathPara>
                </a14:m>
                <a:endParaRPr lang="en-US" dirty="0">
                  <a:latin typeface="PT Mono" panose="02060509020205020204" pitchFamily="49" charset="77"/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DE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de-DE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p>
                    </m:sSubSup>
                    <m:r>
                      <a:rPr lang="de-DE" i="1" smtClean="0">
                        <a:latin typeface="Cambria Math" panose="02040503050406030204" pitchFamily="18" charset="0"/>
                      </a:rPr>
                      <m:t>≔</m:t>
                    </m:r>
                    <m:sSubSup>
                      <m:sSubSup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DE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de-DE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p>
                    </m:sSubSup>
                    <m:r>
                      <a:rPr lang="de-DE" i="1" smtClean="0">
                        <a:latin typeface="Cambria Math" panose="02040503050406030204" pitchFamily="18" charset="0"/>
                      </a:rPr>
                      <m:t>+0.5</m:t>
                    </m:r>
                  </m:oMath>
                </a14:m>
                <a:r>
                  <a:rPr lang="en-US" dirty="0">
                    <a:latin typeface="PT Mono" panose="02060509020205020204" pitchFamily="49" charset="77"/>
                  </a:rPr>
                  <a:t> </a:t>
                </a:r>
              </a:p>
            </p:txBody>
          </p:sp>
        </mc:Choice>
        <mc:Fallback>
          <p:sp>
            <p:nvSpPr>
              <p:cNvPr id="11" name="Content Placeholder 5">
                <a:extLst>
                  <a:ext uri="{FF2B5EF4-FFF2-40B4-BE49-F238E27FC236}">
                    <a16:creationId xmlns:a16="http://schemas.microsoft.com/office/drawing/2014/main" id="{0942579E-0636-1746-9D90-9F826CFB43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8874" y="1825625"/>
                <a:ext cx="4144926" cy="4351338"/>
              </a:xfrm>
              <a:prstGeom prst="rect">
                <a:avLst/>
              </a:prstGeom>
              <a:blipFill>
                <a:blip r:embed="rId2"/>
                <a:stretch>
                  <a:fillRect l="-3058" t="-8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2" name="Content Placeholder 3">
                <a:extLst>
                  <a:ext uri="{FF2B5EF4-FFF2-40B4-BE49-F238E27FC236}">
                    <a16:creationId xmlns:a16="http://schemas.microsoft.com/office/drawing/2014/main" id="{0B5C9BAF-D045-E247-A2AB-304E01C0AA0F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640625467"/>
                  </p:ext>
                </p:extLst>
              </p:nvPr>
            </p:nvGraphicFramePr>
            <p:xfrm>
              <a:off x="838200" y="1825625"/>
              <a:ext cx="5181528" cy="397764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295382">
                      <a:extLst>
                        <a:ext uri="{9D8B030D-6E8A-4147-A177-3AD203B41FA5}">
                          <a16:colId xmlns:a16="http://schemas.microsoft.com/office/drawing/2014/main" val="3285235045"/>
                        </a:ext>
                      </a:extLst>
                    </a:gridCol>
                    <a:gridCol w="1295382">
                      <a:extLst>
                        <a:ext uri="{9D8B030D-6E8A-4147-A177-3AD203B41FA5}">
                          <a16:colId xmlns:a16="http://schemas.microsoft.com/office/drawing/2014/main" val="811620416"/>
                        </a:ext>
                      </a:extLst>
                    </a:gridCol>
                    <a:gridCol w="1295382">
                      <a:extLst>
                        <a:ext uri="{9D8B030D-6E8A-4147-A177-3AD203B41FA5}">
                          <a16:colId xmlns:a16="http://schemas.microsoft.com/office/drawing/2014/main" val="2714325590"/>
                        </a:ext>
                      </a:extLst>
                    </a:gridCol>
                    <a:gridCol w="1295382">
                      <a:extLst>
                        <a:ext uri="{9D8B030D-6E8A-4147-A177-3AD203B41FA5}">
                          <a16:colId xmlns:a16="http://schemas.microsoft.com/office/drawing/2014/main" val="83096002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Variable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Assignment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Lower Bound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Upper Bound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2142502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241665792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de-D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42864856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de-D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34219554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de-D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174608737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de-D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291005324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de-DE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de-DE" b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0.5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0.5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74988099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92927597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204570633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89093" marR="89093" anchor="ctr">
                        <a:solidFill>
                          <a:srgbClr val="2D75B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bg1"/>
                              </a:solidFill>
                            </a:rPr>
                            <a:t>0.5</a:t>
                          </a:r>
                        </a:p>
                      </a:txBody>
                      <a:tcPr marL="89093" marR="89093" anchor="ctr">
                        <a:solidFill>
                          <a:srgbClr val="2D75B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bg1"/>
                              </a:solidFill>
                            </a:rPr>
                            <a:t>0</a:t>
                          </a:r>
                        </a:p>
                      </a:txBody>
                      <a:tcPr marL="89093" marR="89093" anchor="ctr">
                        <a:solidFill>
                          <a:srgbClr val="2D75B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bg1"/>
                              </a:solidFill>
                            </a:rPr>
                            <a:t>0</a:t>
                          </a:r>
                        </a:p>
                      </a:txBody>
                      <a:tcPr marL="89093" marR="89093" anchor="ctr">
                        <a:solidFill>
                          <a:srgbClr val="2D75B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4326333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2" name="Content Placeholder 3">
                <a:extLst>
                  <a:ext uri="{FF2B5EF4-FFF2-40B4-BE49-F238E27FC236}">
                    <a16:creationId xmlns:a16="http://schemas.microsoft.com/office/drawing/2014/main" id="{0B5C9BAF-D045-E247-A2AB-304E01C0AA0F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640625467"/>
                  </p:ext>
                </p:extLst>
              </p:nvPr>
            </p:nvGraphicFramePr>
            <p:xfrm>
              <a:off x="838200" y="1825625"/>
              <a:ext cx="5181528" cy="397764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295382">
                      <a:extLst>
                        <a:ext uri="{9D8B030D-6E8A-4147-A177-3AD203B41FA5}">
                          <a16:colId xmlns:a16="http://schemas.microsoft.com/office/drawing/2014/main" val="3285235045"/>
                        </a:ext>
                      </a:extLst>
                    </a:gridCol>
                    <a:gridCol w="1295382">
                      <a:extLst>
                        <a:ext uri="{9D8B030D-6E8A-4147-A177-3AD203B41FA5}">
                          <a16:colId xmlns:a16="http://schemas.microsoft.com/office/drawing/2014/main" val="811620416"/>
                        </a:ext>
                      </a:extLst>
                    </a:gridCol>
                    <a:gridCol w="1295382">
                      <a:extLst>
                        <a:ext uri="{9D8B030D-6E8A-4147-A177-3AD203B41FA5}">
                          <a16:colId xmlns:a16="http://schemas.microsoft.com/office/drawing/2014/main" val="2714325590"/>
                        </a:ext>
                      </a:extLst>
                    </a:gridCol>
                    <a:gridCol w="1295382">
                      <a:extLst>
                        <a:ext uri="{9D8B030D-6E8A-4147-A177-3AD203B41FA5}">
                          <a16:colId xmlns:a16="http://schemas.microsoft.com/office/drawing/2014/main" val="830960023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Variable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Assignment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Lower Bound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Upper Bound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2142502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980" t="-182759" r="-300000" b="-8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241665792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89093" marR="89093" anchor="ctr">
                        <a:blipFill>
                          <a:blip r:embed="rId3"/>
                          <a:stretch>
                            <a:fillRect l="-980" t="-282759" r="-300000" b="-7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42864856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89093" marR="89093" anchor="ctr">
                        <a:blipFill>
                          <a:blip r:embed="rId3"/>
                          <a:stretch>
                            <a:fillRect l="-980" t="-382759" r="-300000" b="-6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34219554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89093" marR="89093" anchor="ctr">
                        <a:blipFill>
                          <a:blip r:embed="rId3"/>
                          <a:stretch>
                            <a:fillRect l="-980" t="-466667" r="-300000" b="-5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174608737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89093" marR="89093" anchor="ctr">
                        <a:blipFill>
                          <a:blip r:embed="rId3"/>
                          <a:stretch>
                            <a:fillRect l="-980" t="-586207" r="-300000" b="-4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291005324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89093" marR="89093" anchor="ctr">
                        <a:blipFill>
                          <a:blip r:embed="rId3"/>
                          <a:stretch>
                            <a:fillRect l="-980" t="-686207" r="-300000" b="-3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0.5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0.5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74988099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89093" marR="89093" anchor="ctr">
                        <a:blipFill>
                          <a:blip r:embed="rId3"/>
                          <a:stretch>
                            <a:fillRect l="-980" t="-786207" r="-300000" b="-2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92927597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89093" marR="89093" anchor="ctr">
                        <a:blipFill>
                          <a:blip r:embed="rId3"/>
                          <a:stretch>
                            <a:fillRect l="-980" t="-856667" r="-300000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204570633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89093" marR="89093" anchor="ctr">
                        <a:blipFill>
                          <a:blip r:embed="rId3"/>
                          <a:stretch>
                            <a:fillRect l="-980" t="-989655" r="-300000" b="-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bg1"/>
                              </a:solidFill>
                            </a:rPr>
                            <a:t>0.5</a:t>
                          </a:r>
                        </a:p>
                      </a:txBody>
                      <a:tcPr marL="89093" marR="89093" anchor="ctr">
                        <a:solidFill>
                          <a:srgbClr val="2D75B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bg1"/>
                              </a:solidFill>
                            </a:rPr>
                            <a:t>0</a:t>
                          </a:r>
                        </a:p>
                      </a:txBody>
                      <a:tcPr marL="89093" marR="89093" anchor="ctr">
                        <a:solidFill>
                          <a:srgbClr val="2D75B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bg1"/>
                              </a:solidFill>
                            </a:rPr>
                            <a:t>0</a:t>
                          </a:r>
                        </a:p>
                      </a:txBody>
                      <a:tcPr marL="89093" marR="89093" anchor="ctr">
                        <a:solidFill>
                          <a:srgbClr val="2D75B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4326333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5401376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44F52-E9FE-A243-A0AC-43FE897B5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Find assignment for new set of equations</a:t>
            </a:r>
          </a:p>
        </p:txBody>
      </p: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F1D8DB61-57B6-424C-B6A5-39B52FA49A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Reluplex</a:t>
            </a:r>
            <a:r>
              <a:rPr lang="en-GB" dirty="0"/>
              <a:t>: An Efficient SMT Solver for Verifying Deep Neural Networks</a:t>
            </a:r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7BC84DAF-0FED-0248-990A-B5C9B6AC7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/>
              <a:t>Prof. Dr.-Ing. habil. Alois Christian Knoll</a:t>
            </a:r>
            <a:endParaRPr lang="en-GB" dirty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1" name="Content Placeholder 3">
                <a:extLst>
                  <a:ext uri="{FF2B5EF4-FFF2-40B4-BE49-F238E27FC236}">
                    <a16:creationId xmlns:a16="http://schemas.microsoft.com/office/drawing/2014/main" id="{86BC8C18-1DD9-AE4B-8369-E5B2022551FE}"/>
                  </a:ext>
                </a:extLst>
              </p:cNvPr>
              <p:cNvGraphicFramePr>
                <a:graphicFrameLocks noGrp="1"/>
              </p:cNvGraphicFramePr>
              <p:nvPr>
                <p:ph sz="half" idx="1"/>
                <p:extLst>
                  <p:ext uri="{D42A27DB-BD31-4B8C-83A1-F6EECF244321}">
                    <p14:modId xmlns:p14="http://schemas.microsoft.com/office/powerpoint/2010/main" val="2955178464"/>
                  </p:ext>
                </p:extLst>
              </p:nvPr>
            </p:nvGraphicFramePr>
            <p:xfrm>
              <a:off x="838200" y="1825625"/>
              <a:ext cx="5181528" cy="397764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295382">
                      <a:extLst>
                        <a:ext uri="{9D8B030D-6E8A-4147-A177-3AD203B41FA5}">
                          <a16:colId xmlns:a16="http://schemas.microsoft.com/office/drawing/2014/main" val="3285235045"/>
                        </a:ext>
                      </a:extLst>
                    </a:gridCol>
                    <a:gridCol w="1295382">
                      <a:extLst>
                        <a:ext uri="{9D8B030D-6E8A-4147-A177-3AD203B41FA5}">
                          <a16:colId xmlns:a16="http://schemas.microsoft.com/office/drawing/2014/main" val="811620416"/>
                        </a:ext>
                      </a:extLst>
                    </a:gridCol>
                    <a:gridCol w="1295382">
                      <a:extLst>
                        <a:ext uri="{9D8B030D-6E8A-4147-A177-3AD203B41FA5}">
                          <a16:colId xmlns:a16="http://schemas.microsoft.com/office/drawing/2014/main" val="2714325590"/>
                        </a:ext>
                      </a:extLst>
                    </a:gridCol>
                    <a:gridCol w="1295382">
                      <a:extLst>
                        <a:ext uri="{9D8B030D-6E8A-4147-A177-3AD203B41FA5}">
                          <a16:colId xmlns:a16="http://schemas.microsoft.com/office/drawing/2014/main" val="83096002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Variable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Assignment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Lower Bound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Upper Bound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2142502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241665792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de-DE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de-DE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de-DE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89093" marR="89093" anchor="ctr">
                        <a:solidFill>
                          <a:srgbClr val="2D75B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bg1"/>
                              </a:solidFill>
                            </a:rPr>
                            <a:t>0</a:t>
                          </a:r>
                        </a:p>
                      </a:txBody>
                      <a:tcPr marL="89093" marR="89093" anchor="ctr">
                        <a:solidFill>
                          <a:srgbClr val="2D75B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bg1"/>
                              </a:solidFill>
                            </a:rPr>
                            <a:t>-</a:t>
                          </a:r>
                        </a:p>
                      </a:txBody>
                      <a:tcPr marL="89093" marR="89093" anchor="ctr">
                        <a:solidFill>
                          <a:srgbClr val="2D75B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bg1"/>
                              </a:solidFill>
                            </a:rPr>
                            <a:t>-</a:t>
                          </a:r>
                        </a:p>
                      </a:txBody>
                      <a:tcPr marL="89093" marR="89093" anchor="ctr">
                        <a:solidFill>
                          <a:srgbClr val="2D75B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864856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de-DE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de-DE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de-DE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89093" marR="89093" anchor="ctr">
                        <a:solidFill>
                          <a:srgbClr val="2D75B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bg1"/>
                              </a:solidFill>
                            </a:rPr>
                            <a:t>0.5</a:t>
                          </a:r>
                        </a:p>
                      </a:txBody>
                      <a:tcPr marL="89093" marR="89093" anchor="ctr">
                        <a:solidFill>
                          <a:srgbClr val="2D75B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bg1"/>
                              </a:solidFill>
                            </a:rPr>
                            <a:t>0</a:t>
                          </a:r>
                        </a:p>
                      </a:txBody>
                      <a:tcPr marL="89093" marR="89093" anchor="ctr">
                        <a:solidFill>
                          <a:srgbClr val="2D75B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bg1"/>
                              </a:solidFill>
                            </a:rPr>
                            <a:t>-</a:t>
                          </a:r>
                        </a:p>
                      </a:txBody>
                      <a:tcPr marL="89093" marR="89093" anchor="ctr">
                        <a:solidFill>
                          <a:srgbClr val="2D75B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219554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de-D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174608737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de-DE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de-DE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a:rPr lang="de-DE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-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291005324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0.5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0.5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74988099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92927597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204570633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354326333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1" name="Content Placeholder 3">
                <a:extLst>
                  <a:ext uri="{FF2B5EF4-FFF2-40B4-BE49-F238E27FC236}">
                    <a16:creationId xmlns:a16="http://schemas.microsoft.com/office/drawing/2014/main" id="{86BC8C18-1DD9-AE4B-8369-E5B2022551FE}"/>
                  </a:ext>
                </a:extLst>
              </p:cNvPr>
              <p:cNvGraphicFramePr>
                <a:graphicFrameLocks noGrp="1"/>
              </p:cNvGraphicFramePr>
              <p:nvPr>
                <p:ph sz="half" idx="1"/>
                <p:extLst>
                  <p:ext uri="{D42A27DB-BD31-4B8C-83A1-F6EECF244321}">
                    <p14:modId xmlns:p14="http://schemas.microsoft.com/office/powerpoint/2010/main" val="2955178464"/>
                  </p:ext>
                </p:extLst>
              </p:nvPr>
            </p:nvGraphicFramePr>
            <p:xfrm>
              <a:off x="838200" y="1825625"/>
              <a:ext cx="5181528" cy="397764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295382">
                      <a:extLst>
                        <a:ext uri="{9D8B030D-6E8A-4147-A177-3AD203B41FA5}">
                          <a16:colId xmlns:a16="http://schemas.microsoft.com/office/drawing/2014/main" val="3285235045"/>
                        </a:ext>
                      </a:extLst>
                    </a:gridCol>
                    <a:gridCol w="1295382">
                      <a:extLst>
                        <a:ext uri="{9D8B030D-6E8A-4147-A177-3AD203B41FA5}">
                          <a16:colId xmlns:a16="http://schemas.microsoft.com/office/drawing/2014/main" val="811620416"/>
                        </a:ext>
                      </a:extLst>
                    </a:gridCol>
                    <a:gridCol w="1295382">
                      <a:extLst>
                        <a:ext uri="{9D8B030D-6E8A-4147-A177-3AD203B41FA5}">
                          <a16:colId xmlns:a16="http://schemas.microsoft.com/office/drawing/2014/main" val="2714325590"/>
                        </a:ext>
                      </a:extLst>
                    </a:gridCol>
                    <a:gridCol w="1295382">
                      <a:extLst>
                        <a:ext uri="{9D8B030D-6E8A-4147-A177-3AD203B41FA5}">
                          <a16:colId xmlns:a16="http://schemas.microsoft.com/office/drawing/2014/main" val="830960023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Variable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Assignment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Lower Bound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Upper Bound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2142502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980" t="-182759" r="-300000" b="-8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241665792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89093" marR="89093" anchor="ctr">
                        <a:blipFill>
                          <a:blip r:embed="rId2"/>
                          <a:stretch>
                            <a:fillRect l="-980" t="-282759" r="-300000" b="-7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bg1"/>
                              </a:solidFill>
                            </a:rPr>
                            <a:t>0</a:t>
                          </a:r>
                        </a:p>
                      </a:txBody>
                      <a:tcPr marL="89093" marR="89093" anchor="ctr">
                        <a:solidFill>
                          <a:srgbClr val="2D75B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bg1"/>
                              </a:solidFill>
                            </a:rPr>
                            <a:t>-</a:t>
                          </a:r>
                        </a:p>
                      </a:txBody>
                      <a:tcPr marL="89093" marR="89093" anchor="ctr">
                        <a:solidFill>
                          <a:srgbClr val="2D75B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bg1"/>
                              </a:solidFill>
                            </a:rPr>
                            <a:t>-</a:t>
                          </a:r>
                        </a:p>
                      </a:txBody>
                      <a:tcPr marL="89093" marR="89093" anchor="ctr">
                        <a:solidFill>
                          <a:srgbClr val="2D75B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864856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89093" marR="89093" anchor="ctr">
                        <a:blipFill>
                          <a:blip r:embed="rId2"/>
                          <a:stretch>
                            <a:fillRect l="-980" t="-382759" r="-300000" b="-6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bg1"/>
                              </a:solidFill>
                            </a:rPr>
                            <a:t>0.5</a:t>
                          </a:r>
                        </a:p>
                      </a:txBody>
                      <a:tcPr marL="89093" marR="89093" anchor="ctr">
                        <a:solidFill>
                          <a:srgbClr val="2D75B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bg1"/>
                              </a:solidFill>
                            </a:rPr>
                            <a:t>0</a:t>
                          </a:r>
                        </a:p>
                      </a:txBody>
                      <a:tcPr marL="89093" marR="89093" anchor="ctr">
                        <a:solidFill>
                          <a:srgbClr val="2D75B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bg1"/>
                              </a:solidFill>
                            </a:rPr>
                            <a:t>-</a:t>
                          </a:r>
                        </a:p>
                      </a:txBody>
                      <a:tcPr marL="89093" marR="89093" anchor="ctr">
                        <a:solidFill>
                          <a:srgbClr val="2D75B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219554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89093" marR="89093" anchor="ctr">
                        <a:blipFill>
                          <a:blip r:embed="rId2"/>
                          <a:stretch>
                            <a:fillRect l="-980" t="-466667" r="-300000" b="-5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174608737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89093" marR="89093" anchor="ctr">
                        <a:blipFill>
                          <a:blip r:embed="rId2"/>
                          <a:stretch>
                            <a:fillRect l="-980" t="-586207" r="-300000" b="-4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-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291005324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89093" marR="89093" anchor="ctr">
                        <a:blipFill>
                          <a:blip r:embed="rId2"/>
                          <a:stretch>
                            <a:fillRect l="-980" t="-686207" r="-300000" b="-3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0.5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0.5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74988099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89093" marR="89093" anchor="ctr">
                        <a:blipFill>
                          <a:blip r:embed="rId2"/>
                          <a:stretch>
                            <a:fillRect l="-980" t="-786207" r="-300000" b="-2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92927597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89093" marR="89093" anchor="ctr">
                        <a:blipFill>
                          <a:blip r:embed="rId2"/>
                          <a:stretch>
                            <a:fillRect l="-980" t="-856667" r="-300000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204570633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89093" marR="89093" anchor="ctr">
                        <a:blipFill>
                          <a:blip r:embed="rId2"/>
                          <a:stretch>
                            <a:fillRect l="-980" t="-989655" r="-300000" b="-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35432633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Content Placeholder 5">
                <a:extLst>
                  <a:ext uri="{FF2B5EF4-FFF2-40B4-BE49-F238E27FC236}">
                    <a16:creationId xmlns:a16="http://schemas.microsoft.com/office/drawing/2014/main" id="{42D68C8F-B653-1E4E-ACEC-39BC0821A33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208874" y="1825625"/>
                <a:ext cx="4144926" cy="4351338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𝑤</m:t>
                          </m:r>
                        </m:sup>
                      </m:sSubSup>
                      <m:r>
                        <a:rPr lang="de-DE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i="1" smtClean="0">
                          <a:latin typeface="Cambria Math" panose="02040503050406030204" pitchFamily="18" charset="0"/>
                        </a:rPr>
                        <m:t>          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𝑤</m:t>
                          </m:r>
                        </m:sup>
                      </m:sSubSup>
                      <m:r>
                        <a:rPr lang="de-DE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i="1" smtClean="0">
                          <a:latin typeface="Cambria Math" panose="02040503050406030204" pitchFamily="18" charset="0"/>
                        </a:rPr>
                        <m:t>          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de-DE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r>
                        <a:rPr lang="de-DE" i="1" smtClean="0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bSup>
                      <m:r>
                        <a:rPr lang="de-DE" i="1" smtClean="0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>
                    <a:latin typeface="PT Mono" panose="02060509020205020204" pitchFamily="49" charset="77"/>
                  </a:rPr>
                  <a:t>Update </a:t>
                </a:r>
                <a:br>
                  <a:rPr lang="en-US" dirty="0">
                    <a:latin typeface="PT Mono" panose="02060509020205020204" pitchFamily="49" charset="77"/>
                  </a:rPr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sup>
                      </m:sSubSup>
                      <m:r>
                        <a:rPr lang="de-DE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≔</m:t>
                      </m:r>
                      <m:sSubSup>
                        <m:sSubSupPr>
                          <m:ctrlPr>
                            <a:rPr lang="de-DE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de-DE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sup>
                      </m:sSubSup>
                      <m:r>
                        <a:rPr lang="de-DE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+0.5</m:t>
                      </m:r>
                    </m:oMath>
                  </m:oMathPara>
                </a14:m>
                <a:endParaRPr lang="en-US" dirty="0">
                  <a:latin typeface="PT Mono" panose="02060509020205020204" pitchFamily="49" charset="77"/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de-DE" i="1" smtClean="0"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de-DE" i="1" smtClean="0">
                          <a:latin typeface="Cambria Math" panose="02040503050406030204" pitchFamily="18" charset="0"/>
                        </a:rPr>
                        <m:t>+0.5</m:t>
                      </m:r>
                    </m:oMath>
                  </m:oMathPara>
                </a14:m>
                <a:endParaRPr lang="en-US" dirty="0">
                  <a:latin typeface="PT Mono" panose="02060509020205020204" pitchFamily="49" charset="77"/>
                </a:endParaRPr>
              </a:p>
            </p:txBody>
          </p:sp>
        </mc:Choice>
        <mc:Fallback>
          <p:sp>
            <p:nvSpPr>
              <p:cNvPr id="12" name="Content Placeholder 5">
                <a:extLst>
                  <a:ext uri="{FF2B5EF4-FFF2-40B4-BE49-F238E27FC236}">
                    <a16:creationId xmlns:a16="http://schemas.microsoft.com/office/drawing/2014/main" id="{42D68C8F-B653-1E4E-ACEC-39BC0821A3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8874" y="1825625"/>
                <a:ext cx="4144926" cy="4351338"/>
              </a:xfrm>
              <a:prstGeom prst="rect">
                <a:avLst/>
              </a:prstGeom>
              <a:blipFill>
                <a:blip r:embed="rId3"/>
                <a:stretch>
                  <a:fillRect l="-3058" t="-8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9804961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44F52-E9FE-A243-A0AC-43FE897B5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Result</a:t>
            </a:r>
          </a:p>
        </p:txBody>
      </p: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F1D8DB61-57B6-424C-B6A5-39B52FA49A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Reluplex</a:t>
            </a:r>
            <a:r>
              <a:rPr lang="en-GB" dirty="0"/>
              <a:t>: An Efficient SMT Solver for Verifying Deep Neural Networks</a:t>
            </a:r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7BC84DAF-0FED-0248-990A-B5C9B6AC7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/>
              <a:t>Prof. Dr.-Ing. habil. Alois Christian Knoll</a:t>
            </a:r>
            <a:endParaRPr lang="en-GB" dirty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9" name="Content Placeholder 3">
                <a:extLst>
                  <a:ext uri="{FF2B5EF4-FFF2-40B4-BE49-F238E27FC236}">
                    <a16:creationId xmlns:a16="http://schemas.microsoft.com/office/drawing/2014/main" id="{6F8225BA-4EF3-0F4B-B3C3-ACD9A76A3C9D}"/>
                  </a:ext>
                </a:extLst>
              </p:cNvPr>
              <p:cNvGraphicFramePr>
                <a:graphicFrameLocks noGrp="1"/>
              </p:cNvGraphicFramePr>
              <p:nvPr>
                <p:ph sz="half" idx="1"/>
                <p:extLst>
                  <p:ext uri="{D42A27DB-BD31-4B8C-83A1-F6EECF244321}">
                    <p14:modId xmlns:p14="http://schemas.microsoft.com/office/powerpoint/2010/main" val="188980962"/>
                  </p:ext>
                </p:extLst>
              </p:nvPr>
            </p:nvGraphicFramePr>
            <p:xfrm>
              <a:off x="838200" y="1825625"/>
              <a:ext cx="5181528" cy="397764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295382">
                      <a:extLst>
                        <a:ext uri="{9D8B030D-6E8A-4147-A177-3AD203B41FA5}">
                          <a16:colId xmlns:a16="http://schemas.microsoft.com/office/drawing/2014/main" val="3285235045"/>
                        </a:ext>
                      </a:extLst>
                    </a:gridCol>
                    <a:gridCol w="1295382">
                      <a:extLst>
                        <a:ext uri="{9D8B030D-6E8A-4147-A177-3AD203B41FA5}">
                          <a16:colId xmlns:a16="http://schemas.microsoft.com/office/drawing/2014/main" val="811620416"/>
                        </a:ext>
                      </a:extLst>
                    </a:gridCol>
                    <a:gridCol w="1295382">
                      <a:extLst>
                        <a:ext uri="{9D8B030D-6E8A-4147-A177-3AD203B41FA5}">
                          <a16:colId xmlns:a16="http://schemas.microsoft.com/office/drawing/2014/main" val="2714325590"/>
                        </a:ext>
                      </a:extLst>
                    </a:gridCol>
                    <a:gridCol w="1295382">
                      <a:extLst>
                        <a:ext uri="{9D8B030D-6E8A-4147-A177-3AD203B41FA5}">
                          <a16:colId xmlns:a16="http://schemas.microsoft.com/office/drawing/2014/main" val="83096002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Variable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Assignment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Lower Bound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Upper Bound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2142502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0.5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241665792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de-DE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de-DE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de-DE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0.5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42864856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de-DE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de-DE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de-DE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0.5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34219554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de-D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-0.5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174608737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de-D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291005324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de-DE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de-DE" b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0.5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0.5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74988099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92927597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204570633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354326333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9" name="Content Placeholder 3">
                <a:extLst>
                  <a:ext uri="{FF2B5EF4-FFF2-40B4-BE49-F238E27FC236}">
                    <a16:creationId xmlns:a16="http://schemas.microsoft.com/office/drawing/2014/main" id="{6F8225BA-4EF3-0F4B-B3C3-ACD9A76A3C9D}"/>
                  </a:ext>
                </a:extLst>
              </p:cNvPr>
              <p:cNvGraphicFramePr>
                <a:graphicFrameLocks noGrp="1"/>
              </p:cNvGraphicFramePr>
              <p:nvPr>
                <p:ph sz="half" idx="1"/>
                <p:extLst>
                  <p:ext uri="{D42A27DB-BD31-4B8C-83A1-F6EECF244321}">
                    <p14:modId xmlns:p14="http://schemas.microsoft.com/office/powerpoint/2010/main" val="188980962"/>
                  </p:ext>
                </p:extLst>
              </p:nvPr>
            </p:nvGraphicFramePr>
            <p:xfrm>
              <a:off x="838200" y="1825625"/>
              <a:ext cx="5181528" cy="397764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295382">
                      <a:extLst>
                        <a:ext uri="{9D8B030D-6E8A-4147-A177-3AD203B41FA5}">
                          <a16:colId xmlns:a16="http://schemas.microsoft.com/office/drawing/2014/main" val="3285235045"/>
                        </a:ext>
                      </a:extLst>
                    </a:gridCol>
                    <a:gridCol w="1295382">
                      <a:extLst>
                        <a:ext uri="{9D8B030D-6E8A-4147-A177-3AD203B41FA5}">
                          <a16:colId xmlns:a16="http://schemas.microsoft.com/office/drawing/2014/main" val="811620416"/>
                        </a:ext>
                      </a:extLst>
                    </a:gridCol>
                    <a:gridCol w="1295382">
                      <a:extLst>
                        <a:ext uri="{9D8B030D-6E8A-4147-A177-3AD203B41FA5}">
                          <a16:colId xmlns:a16="http://schemas.microsoft.com/office/drawing/2014/main" val="2714325590"/>
                        </a:ext>
                      </a:extLst>
                    </a:gridCol>
                    <a:gridCol w="1295382">
                      <a:extLst>
                        <a:ext uri="{9D8B030D-6E8A-4147-A177-3AD203B41FA5}">
                          <a16:colId xmlns:a16="http://schemas.microsoft.com/office/drawing/2014/main" val="830960023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Variable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Assignment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Lower Bound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Upper Bound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2142502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980" t="-182759" r="-300000" b="-8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0.5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241665792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89093" marR="89093" anchor="ctr">
                        <a:blipFill>
                          <a:blip r:embed="rId2"/>
                          <a:stretch>
                            <a:fillRect l="-980" t="-282759" r="-300000" b="-7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0.5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42864856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89093" marR="89093" anchor="ctr">
                        <a:blipFill>
                          <a:blip r:embed="rId2"/>
                          <a:stretch>
                            <a:fillRect l="-980" t="-382759" r="-300000" b="-6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0.5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34219554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89093" marR="89093" anchor="ctr">
                        <a:blipFill>
                          <a:blip r:embed="rId2"/>
                          <a:stretch>
                            <a:fillRect l="-980" t="-466667" r="-300000" b="-5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-0.5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174608737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89093" marR="89093" anchor="ctr">
                        <a:blipFill>
                          <a:blip r:embed="rId2"/>
                          <a:stretch>
                            <a:fillRect l="-980" t="-586207" r="-300000" b="-4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291005324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89093" marR="89093" anchor="ctr">
                        <a:blipFill>
                          <a:blip r:embed="rId2"/>
                          <a:stretch>
                            <a:fillRect l="-980" t="-686207" r="-300000" b="-3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0.5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0.5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74988099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89093" marR="89093" anchor="ctr">
                        <a:blipFill>
                          <a:blip r:embed="rId2"/>
                          <a:stretch>
                            <a:fillRect l="-980" t="-786207" r="-300000" b="-2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92927597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89093" marR="89093" anchor="ctr">
                        <a:blipFill>
                          <a:blip r:embed="rId2"/>
                          <a:stretch>
                            <a:fillRect l="-980" t="-856667" r="-300000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204570633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89093" marR="89093" anchor="ctr">
                        <a:blipFill>
                          <a:blip r:embed="rId2"/>
                          <a:stretch>
                            <a:fillRect l="-980" t="-989655" r="-300000" b="-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35432633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Content Placeholder 5">
                <a:extLst>
                  <a:ext uri="{FF2B5EF4-FFF2-40B4-BE49-F238E27FC236}">
                    <a16:creationId xmlns:a16="http://schemas.microsoft.com/office/drawing/2014/main" id="{1EFC3C68-98AD-C445-B4C3-4B6E36FE979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208874" y="1825625"/>
                <a:ext cx="4144926" cy="4351338"/>
              </a:xfrm>
              <a:prstGeom prst="rect">
                <a:avLst/>
              </a:prstGeom>
            </p:spPr>
            <p:txBody>
              <a:bodyPr>
                <a:normAutofit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𝑤</m:t>
                          </m:r>
                        </m:sup>
                      </m:sSubSup>
                      <m:r>
                        <a:rPr lang="de-DE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i="1" smtClean="0">
                          <a:latin typeface="Cambria Math" panose="02040503050406030204" pitchFamily="18" charset="0"/>
                        </a:rPr>
                        <m:t>          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𝑤</m:t>
                          </m:r>
                        </m:sup>
                      </m:sSubSup>
                      <m:r>
                        <a:rPr lang="de-DE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i="1" smtClean="0">
                          <a:latin typeface="Cambria Math" panose="02040503050406030204" pitchFamily="18" charset="0"/>
                        </a:rPr>
                        <m:t>          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de-DE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r>
                        <a:rPr lang="de-DE" i="1" smtClean="0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bSup>
                      <m:r>
                        <a:rPr lang="de-DE" i="1" smtClean="0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/>
                  <a:t>This assignment solves the equation and </a:t>
                </a:r>
                <a:r>
                  <a:rPr lang="en-US" dirty="0" err="1"/>
                  <a:t>ReLU</a:t>
                </a:r>
                <a:r>
                  <a:rPr lang="en-US" dirty="0"/>
                  <a:t> constraints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/>
                  <a:t>”If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DE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i="1" smtClean="0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  <a:br>
                  <a:rPr lang="en-US" dirty="0"/>
                </a:br>
                <a:r>
                  <a:rPr lang="en-US" dirty="0"/>
                  <a:t>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DE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de-DE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i="1" smtClean="0">
                            <a:latin typeface="Cambria Math" panose="02040503050406030204" pitchFamily="18" charset="0"/>
                          </a:rPr>
                          <m:t>0.5, 1</m:t>
                        </m:r>
                      </m:e>
                    </m:d>
                  </m:oMath>
                </a14:m>
                <a:r>
                  <a:rPr lang="en-US" dirty="0"/>
                  <a:t>”</a:t>
                </a:r>
              </a:p>
            </p:txBody>
          </p:sp>
        </mc:Choice>
        <mc:Fallback>
          <p:sp>
            <p:nvSpPr>
              <p:cNvPr id="10" name="Content Placeholder 5">
                <a:extLst>
                  <a:ext uri="{FF2B5EF4-FFF2-40B4-BE49-F238E27FC236}">
                    <a16:creationId xmlns:a16="http://schemas.microsoft.com/office/drawing/2014/main" id="{1EFC3C68-98AD-C445-B4C3-4B6E36FE9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8874" y="1825625"/>
                <a:ext cx="4144926" cy="4351338"/>
              </a:xfrm>
              <a:prstGeom prst="rect">
                <a:avLst/>
              </a:prstGeom>
              <a:blipFill>
                <a:blip r:embed="rId3"/>
                <a:stretch>
                  <a:fillRect l="-3058" t="-877" r="-18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8354380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B423C5-3128-614A-A348-B1DCE37AA9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C82C42F-F93F-534E-BE16-C8D8FCD1EF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sym typeface="Wingdings" pitchFamily="2" charset="2"/>
              </a:rPr>
              <a:t>Implementation difficult (numerical errors)</a:t>
            </a:r>
          </a:p>
          <a:p>
            <a:pPr marL="0" indent="0">
              <a:buNone/>
            </a:pPr>
            <a:endParaRPr lang="en-US" sz="2400" dirty="0">
              <a:sym typeface="Wingdings" pitchFamily="2" charset="2"/>
            </a:endParaRPr>
          </a:p>
          <a:p>
            <a:r>
              <a:rPr lang="en-US" sz="2400" dirty="0"/>
              <a:t>How to define neighborhood of an image?</a:t>
            </a:r>
          </a:p>
          <a:p>
            <a:pPr lvl="1"/>
            <a:r>
              <a:rPr lang="en-US" sz="2400" dirty="0"/>
              <a:t>Noise?</a:t>
            </a:r>
          </a:p>
          <a:p>
            <a:pPr lvl="1"/>
            <a:r>
              <a:rPr lang="en-US" sz="2400" dirty="0"/>
              <a:t>Missing data?</a:t>
            </a:r>
          </a:p>
          <a:p>
            <a:pPr marL="457200" lvl="1" indent="0">
              <a:buNone/>
            </a:pPr>
            <a:endParaRPr lang="en-US" sz="2400" dirty="0"/>
          </a:p>
          <a:p>
            <a:r>
              <a:rPr lang="en-US" sz="2400" dirty="0"/>
              <a:t>What about other activation functions?</a:t>
            </a:r>
          </a:p>
          <a:p>
            <a:pPr lvl="1"/>
            <a:r>
              <a:rPr lang="en-US" sz="2400" dirty="0"/>
              <a:t>Needs to be linear</a:t>
            </a:r>
          </a:p>
          <a:p>
            <a:pPr lvl="1"/>
            <a:r>
              <a:rPr lang="en-US" sz="2400" dirty="0"/>
              <a:t>Approximation</a:t>
            </a:r>
          </a:p>
          <a:p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F5AA65B-3B3E-2E41-A808-34C4F2A9A6D8}"/>
              </a:ext>
            </a:extLst>
          </p:cNvPr>
          <p:cNvGrpSpPr/>
          <p:nvPr/>
        </p:nvGrpSpPr>
        <p:grpSpPr>
          <a:xfrm>
            <a:off x="7808764" y="2747683"/>
            <a:ext cx="3140541" cy="1091686"/>
            <a:chOff x="4714690" y="3455451"/>
            <a:chExt cx="3140541" cy="1091686"/>
          </a:xfrm>
        </p:grpSpPr>
        <p:pic>
          <p:nvPicPr>
            <p:cNvPr id="6" name="Content Placeholder 4">
              <a:extLst>
                <a:ext uri="{FF2B5EF4-FFF2-40B4-BE49-F238E27FC236}">
                  <a16:creationId xmlns:a16="http://schemas.microsoft.com/office/drawing/2014/main" id="{2752EC1F-7273-1E46-908A-178EEFAC02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1668" r="33369"/>
            <a:stretch/>
          </p:blipFill>
          <p:spPr>
            <a:xfrm>
              <a:off x="5752215" y="3472947"/>
              <a:ext cx="1041990" cy="1056694"/>
            </a:xfrm>
            <a:prstGeom prst="rect">
              <a:avLst/>
            </a:prstGeom>
          </p:spPr>
        </p:pic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892A095F-7094-B44E-BEDE-9E539B67C079}"/>
                </a:ext>
              </a:extLst>
            </p:cNvPr>
            <p:cNvGrpSpPr/>
            <p:nvPr/>
          </p:nvGrpSpPr>
          <p:grpSpPr>
            <a:xfrm>
              <a:off x="6817705" y="3472947"/>
              <a:ext cx="1037526" cy="1056694"/>
              <a:chOff x="4714689" y="4548654"/>
              <a:chExt cx="1037526" cy="1056694"/>
            </a:xfrm>
          </p:grpSpPr>
          <p:pic>
            <p:nvPicPr>
              <p:cNvPr id="7" name="Content Placeholder 4">
                <a:extLst>
                  <a:ext uri="{FF2B5EF4-FFF2-40B4-BE49-F238E27FC236}">
                    <a16:creationId xmlns:a16="http://schemas.microsoft.com/office/drawing/2014/main" id="{60E82FC6-4B12-A64D-A098-C623EFD2BC5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r="75144"/>
              <a:stretch/>
            </p:blipFill>
            <p:spPr>
              <a:xfrm>
                <a:off x="4714689" y="4548654"/>
                <a:ext cx="1037526" cy="1056694"/>
              </a:xfrm>
              <a:prstGeom prst="rect">
                <a:avLst/>
              </a:prstGeom>
            </p:spPr>
          </p:pic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A2C5788-B7D2-EC46-BFFC-254540827544}"/>
                  </a:ext>
                </a:extLst>
              </p:cNvPr>
              <p:cNvSpPr/>
              <p:nvPr/>
            </p:nvSpPr>
            <p:spPr>
              <a:xfrm>
                <a:off x="4986670" y="4720856"/>
                <a:ext cx="574158" cy="425302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10" name="Content Placeholder 4">
              <a:extLst>
                <a:ext uri="{FF2B5EF4-FFF2-40B4-BE49-F238E27FC236}">
                  <a16:creationId xmlns:a16="http://schemas.microsoft.com/office/drawing/2014/main" id="{3A82C745-2FDA-0544-8880-6AEC7B6159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75941"/>
            <a:stretch/>
          </p:blipFill>
          <p:spPr>
            <a:xfrm>
              <a:off x="4714690" y="3455451"/>
              <a:ext cx="1037526" cy="1091686"/>
            </a:xfrm>
            <a:prstGeom prst="rect">
              <a:avLst/>
            </a:prstGeom>
          </p:spPr>
        </p:pic>
      </p:grp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841CF8B5-41AF-3A4C-8B01-517311159D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Reluplex</a:t>
            </a:r>
            <a:r>
              <a:rPr lang="en-GB" dirty="0"/>
              <a:t>: An Efficient SMT Solver for Verifying Deep Neural Networks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2CE34691-ED34-024A-80F4-B80B98D69B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/>
              <a:t>Prof. Dr.-Ing. habil. Alois Christian Knoll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910207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B129E-9004-DB41-A9D6-11DE5F901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“Safe Reinforcement Learning via Formal Methods”</a:t>
            </a:r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5B135AAA-E0D7-DA42-A26A-BCC13C9594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Safe Reinforcement Learning via Formal Methods</a:t>
            </a:r>
            <a:endParaRPr lang="en-GB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6BE97150-A9EF-B142-9426-46955720A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/>
              <a:t>Prof. Dr.-Ing. habil. Alois Christian Knoll</a:t>
            </a:r>
            <a:endParaRPr lang="en-GB" dirty="0"/>
          </a:p>
        </p:txBody>
      </p:sp>
      <p:pic>
        <p:nvPicPr>
          <p:cNvPr id="15" name="Content Placeholder 6">
            <a:extLst>
              <a:ext uri="{FF2B5EF4-FFF2-40B4-BE49-F238E27FC236}">
                <a16:creationId xmlns:a16="http://schemas.microsoft.com/office/drawing/2014/main" id="{C1263EAC-BCA8-3A4D-BE11-5F9831B186B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1825625"/>
            <a:ext cx="3365034" cy="4351338"/>
          </a:xfrm>
        </p:spPr>
      </p:pic>
      <p:sp>
        <p:nvSpPr>
          <p:cNvPr id="18" name="Content Placeholder 4">
            <a:extLst>
              <a:ext uri="{FF2B5EF4-FFF2-40B4-BE49-F238E27FC236}">
                <a16:creationId xmlns:a16="http://schemas.microsoft.com/office/drawing/2014/main" id="{B1AE6ACD-B393-2749-A01C-EE355F6E3D48}"/>
              </a:ext>
            </a:extLst>
          </p:cNvPr>
          <p:cNvSpPr txBox="1">
            <a:spLocks/>
          </p:cNvSpPr>
          <p:nvPr/>
        </p:nvSpPr>
        <p:spPr>
          <a:xfrm>
            <a:off x="4203234" y="1825625"/>
            <a:ext cx="7150566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Idea: Optimize a </a:t>
            </a:r>
            <a:r>
              <a:rPr lang="en-US" b="1" i="1" dirty="0"/>
              <a:t>safe </a:t>
            </a:r>
            <a:r>
              <a:rPr lang="en-US" b="1" dirty="0"/>
              <a:t>controller using RL</a:t>
            </a:r>
          </a:p>
          <a:p>
            <a:r>
              <a:rPr lang="en-US" dirty="0"/>
              <a:t>Explore through </a:t>
            </a:r>
            <a:r>
              <a:rPr lang="en-US" i="1" dirty="0"/>
              <a:t>safe </a:t>
            </a:r>
            <a:r>
              <a:rPr lang="en-US" dirty="0"/>
              <a:t>actions only</a:t>
            </a:r>
          </a:p>
          <a:p>
            <a:r>
              <a:rPr lang="en-US" dirty="0"/>
              <a:t>Use RL to solve optimization problem</a:t>
            </a:r>
          </a:p>
          <a:p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Requirement</a:t>
            </a:r>
          </a:p>
          <a:p>
            <a:r>
              <a:rPr lang="en-US" dirty="0"/>
              <a:t>Controller that performs provable </a:t>
            </a:r>
            <a:r>
              <a:rPr lang="en-US" i="1" dirty="0"/>
              <a:t>safe </a:t>
            </a:r>
            <a:r>
              <a:rPr lang="en-US" dirty="0"/>
              <a:t>actions</a:t>
            </a:r>
          </a:p>
          <a:p>
            <a:r>
              <a:rPr lang="en-US" dirty="0"/>
              <a:t>(Physical) model of the reality</a:t>
            </a:r>
          </a:p>
        </p:txBody>
      </p:sp>
    </p:spTree>
    <p:extLst>
      <p:ext uri="{BB962C8B-B14F-4D97-AF65-F5344CB8AC3E}">
        <p14:creationId xmlns:p14="http://schemas.microsoft.com/office/powerpoint/2010/main" val="355620293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B129E-9004-DB41-A9D6-11DE5F901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“Safe Reinforcement Learning via Formal Methods”</a:t>
            </a:r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5B135AAA-E0D7-DA42-A26A-BCC13C9594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Safe Reinforcement Learning via Formal Methods</a:t>
            </a:r>
            <a:endParaRPr lang="en-GB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6BE97150-A9EF-B142-9426-46955720A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/>
              <a:t>Prof. Dr.-Ing. habil. Alois Christian Knoll</a:t>
            </a:r>
            <a:endParaRPr lang="en-GB" dirty="0"/>
          </a:p>
        </p:txBody>
      </p:sp>
      <p:pic>
        <p:nvPicPr>
          <p:cNvPr id="15" name="Content Placeholder 6">
            <a:extLst>
              <a:ext uri="{FF2B5EF4-FFF2-40B4-BE49-F238E27FC236}">
                <a16:creationId xmlns:a16="http://schemas.microsoft.com/office/drawing/2014/main" id="{C1263EAC-BCA8-3A4D-BE11-5F9831B186B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1825625"/>
            <a:ext cx="3365034" cy="4351338"/>
          </a:xfrm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68A8B8F7-3EE2-E045-BDFB-AAE5832CBA52}"/>
              </a:ext>
            </a:extLst>
          </p:cNvPr>
          <p:cNvGrpSpPr/>
          <p:nvPr/>
        </p:nvGrpSpPr>
        <p:grpSpPr>
          <a:xfrm>
            <a:off x="5831453" y="1703387"/>
            <a:ext cx="4871708" cy="4332060"/>
            <a:chOff x="6011285" y="1703387"/>
            <a:chExt cx="4871708" cy="433206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FAD1EDE3-1D6B-6947-8DF5-88196823A352}"/>
                </a:ext>
              </a:extLst>
            </p:cNvPr>
            <p:cNvSpPr/>
            <p:nvPr/>
          </p:nvSpPr>
          <p:spPr>
            <a:xfrm>
              <a:off x="7222672" y="3297690"/>
              <a:ext cx="1899557" cy="114345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/>
                <a:t>Safe Controller:</a:t>
              </a:r>
            </a:p>
            <a:p>
              <a:pPr marL="285750" indent="-285750">
                <a:buFontTx/>
                <a:buChar char="-"/>
              </a:pPr>
              <a:r>
                <a:rPr lang="en-US" dirty="0"/>
                <a:t>Action 1</a:t>
              </a:r>
            </a:p>
            <a:p>
              <a:pPr marL="285750" indent="-285750">
                <a:buFontTx/>
                <a:buChar char="-"/>
              </a:pPr>
              <a:r>
                <a:rPr lang="en-US" dirty="0"/>
                <a:t>Action 2</a:t>
              </a:r>
            </a:p>
            <a:p>
              <a:pPr marL="285750" indent="-285750">
                <a:buFontTx/>
                <a:buChar char="-"/>
              </a:pPr>
              <a:r>
                <a:rPr lang="en-US" dirty="0"/>
                <a:t>Action 3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2E6FFD66-F49B-D14E-BC86-813D2F539506}"/>
                    </a:ext>
                  </a:extLst>
                </p:cNvPr>
                <p:cNvSpPr/>
                <p:nvPr/>
              </p:nvSpPr>
              <p:spPr>
                <a:xfrm>
                  <a:off x="7222672" y="1703387"/>
                  <a:ext cx="1899557" cy="1143454"/>
                </a:xfrm>
                <a:prstGeom prst="rect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en-US" dirty="0"/>
                    <a:t>RL Agent</a:t>
                  </a:r>
                </a:p>
                <a:p>
                  <a:pPr marL="285750" indent="-285750">
                    <a:buFontTx/>
                    <a:buChar char="-"/>
                  </a:pPr>
                  <a:r>
                    <a:rPr lang="en-US" dirty="0"/>
                    <a:t>Action 1</a:t>
                  </a:r>
                </a:p>
                <a:p>
                  <a:pPr marL="285750" indent="-285750">
                    <a:buFontTx/>
                    <a:buChar char="-"/>
                  </a:pPr>
                  <a:r>
                    <a:rPr lang="en-US" dirty="0"/>
                    <a:t>Action …</a:t>
                  </a:r>
                </a:p>
                <a:p>
                  <a:pPr marL="285750" indent="-285750">
                    <a:buFontTx/>
                    <a:buChar char="-"/>
                  </a:pPr>
                  <a:r>
                    <a:rPr lang="en-US" dirty="0"/>
                    <a:t>Action </a:t>
                  </a:r>
                  <a14:m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a14:m>
                  <a:endParaRPr lang="de-DE" b="0" dirty="0"/>
                </a:p>
              </p:txBody>
            </p:sp>
          </mc:Choice>
          <mc:Fallback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2E6FFD66-F49B-D14E-BC86-813D2F53950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22672" y="1703387"/>
                  <a:ext cx="1899557" cy="1143454"/>
                </a:xfrm>
                <a:prstGeom prst="rect">
                  <a:avLst/>
                </a:prstGeom>
                <a:blipFill>
                  <a:blip r:embed="rId3"/>
                  <a:stretch>
                    <a:fillRect l="-2649" t="-3261" b="-97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27E69E6D-F1CE-214A-BE7D-1BE04A6EFD3E}"/>
                </a:ext>
              </a:extLst>
            </p:cNvPr>
            <p:cNvCxnSpPr>
              <a:cxnSpLocks/>
              <a:stCxn id="9" idx="2"/>
              <a:endCxn id="3" idx="0"/>
            </p:cNvCxnSpPr>
            <p:nvPr/>
          </p:nvCxnSpPr>
          <p:spPr>
            <a:xfrm>
              <a:off x="8172451" y="2846841"/>
              <a:ext cx="0" cy="450849"/>
            </a:xfrm>
            <a:prstGeom prst="straightConnector1">
              <a:avLst/>
            </a:prstGeom>
            <a:ln w="44450"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E8A00B61-8D14-9443-865A-81275301F3AA}"/>
                </a:ext>
              </a:extLst>
            </p:cNvPr>
            <p:cNvCxnSpPr>
              <a:cxnSpLocks/>
            </p:cNvCxnSpPr>
            <p:nvPr/>
          </p:nvCxnSpPr>
          <p:spPr>
            <a:xfrm>
              <a:off x="7222672" y="3072265"/>
              <a:ext cx="3660321" cy="0"/>
            </a:xfrm>
            <a:prstGeom prst="line">
              <a:avLst/>
            </a:prstGeom>
            <a:ln w="44450"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032381C-E75B-0E4E-BDF1-D44BBDA1F338}"/>
                </a:ext>
              </a:extLst>
            </p:cNvPr>
            <p:cNvSpPr/>
            <p:nvPr/>
          </p:nvSpPr>
          <p:spPr>
            <a:xfrm>
              <a:off x="7222672" y="4891993"/>
              <a:ext cx="1899557" cy="114345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/>
                <a:t>Theorem Prover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CB70E7F8-2008-8041-B38A-73AAB2594599}"/>
                </a:ext>
              </a:extLst>
            </p:cNvPr>
            <p:cNvCxnSpPr>
              <a:cxnSpLocks/>
              <a:stCxn id="3" idx="2"/>
              <a:endCxn id="19" idx="0"/>
            </p:cNvCxnSpPr>
            <p:nvPr/>
          </p:nvCxnSpPr>
          <p:spPr>
            <a:xfrm>
              <a:off x="8172451" y="4441144"/>
              <a:ext cx="0" cy="450849"/>
            </a:xfrm>
            <a:prstGeom prst="straightConnector1">
              <a:avLst/>
            </a:prstGeom>
            <a:ln w="44450"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439EDF6-5376-3F4C-AAD2-0973AE2C2E01}"/>
                </a:ext>
              </a:extLst>
            </p:cNvPr>
            <p:cNvSpPr txBox="1"/>
            <p:nvPr/>
          </p:nvSpPr>
          <p:spPr>
            <a:xfrm rot="16200000">
              <a:off x="5545837" y="2814010"/>
              <a:ext cx="145411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bg1">
                      <a:lumMod val="50000"/>
                    </a:schemeClr>
                  </a:solidFill>
                </a:rPr>
                <a:t>Runtime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FCBD4B8-22DC-F649-A40C-9210D1C3D9D5}"/>
                </a:ext>
              </a:extLst>
            </p:cNvPr>
            <p:cNvSpPr txBox="1"/>
            <p:nvPr/>
          </p:nvSpPr>
          <p:spPr>
            <a:xfrm rot="5400000">
              <a:off x="9559944" y="4404958"/>
              <a:ext cx="120417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bg1">
                      <a:lumMod val="50000"/>
                    </a:schemeClr>
                  </a:solidFill>
                </a:rPr>
                <a:t>Offline</a:t>
              </a:r>
            </a:p>
          </p:txBody>
        </p:sp>
      </p:grp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7E19EF36-367E-6844-9476-C42595B2129B}"/>
              </a:ext>
            </a:extLst>
          </p:cNvPr>
          <p:cNvCxnSpPr>
            <a:cxnSpLocks/>
          </p:cNvCxnSpPr>
          <p:nvPr/>
        </p:nvCxnSpPr>
        <p:spPr>
          <a:xfrm>
            <a:off x="5282076" y="4673632"/>
            <a:ext cx="3660321" cy="0"/>
          </a:xfrm>
          <a:prstGeom prst="line">
            <a:avLst/>
          </a:prstGeom>
          <a:ln w="4445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905223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030BB-A0FE-814A-B4B4-D11A430A5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F1F947-EA7A-1C48-A3DF-A3F18D22DC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559212-E34B-184E-85BB-6B81D60073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2A9FD6-4B6D-ED40-AA14-F1F70F331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/>
              <a:t>Prof. Dr.-Ing. habil. Alois Christian Knoll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2687125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F5669AC-5C2B-EC4A-A067-40C911450E6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365125"/>
                <a:ext cx="10515600" cy="1325563"/>
              </a:xfrm>
            </p:spPr>
            <p:txBody>
              <a:bodyPr/>
              <a:lstStyle/>
              <a:p>
                <a:r>
                  <a:rPr lang="en-US" dirty="0"/>
                  <a:t>Hybrid Program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F5669AC-5C2B-EC4A-A067-40C911450E6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365125"/>
                <a:ext cx="10515600" cy="1325563"/>
              </a:xfrm>
              <a:blipFill>
                <a:blip r:embed="rId2"/>
                <a:stretch>
                  <a:fillRect l="-20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012B4B82-77A4-CF49-B3F7-08337A3F8C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4850" y="3173032"/>
            <a:ext cx="8242300" cy="59690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5668F18C-A8DE-8A4B-9DCD-F63232052B06}"/>
              </a:ext>
            </a:extLst>
          </p:cNvPr>
          <p:cNvGrpSpPr/>
          <p:nvPr/>
        </p:nvGrpSpPr>
        <p:grpSpPr>
          <a:xfrm>
            <a:off x="2379920" y="4040148"/>
            <a:ext cx="8975889" cy="1903025"/>
            <a:chOff x="2285999" y="2838669"/>
            <a:chExt cx="8975889" cy="1903025"/>
          </a:xfrm>
        </p:grpSpPr>
        <p:sp>
          <p:nvSpPr>
            <p:cNvPr id="7" name="Right Brace 6">
              <a:extLst>
                <a:ext uri="{FF2B5EF4-FFF2-40B4-BE49-F238E27FC236}">
                  <a16:creationId xmlns:a16="http://schemas.microsoft.com/office/drawing/2014/main" id="{E304D095-C3DA-5E45-9E71-6AEF310D2247}"/>
                </a:ext>
              </a:extLst>
            </p:cNvPr>
            <p:cNvSpPr/>
            <p:nvPr/>
          </p:nvSpPr>
          <p:spPr>
            <a:xfrm rot="5400000">
              <a:off x="3891515" y="1233153"/>
              <a:ext cx="340242" cy="3551273"/>
            </a:xfrm>
            <a:prstGeom prst="rightBrace">
              <a:avLst>
                <a:gd name="adj1" fmla="val 15579"/>
                <a:gd name="adj2" fmla="val 73653"/>
              </a:avLst>
            </a:prstGeom>
            <a:noFill/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D75B6"/>
                </a:solidFill>
              </a:endParaRPr>
            </a:p>
          </p:txBody>
        </p:sp>
        <p:sp>
          <p:nvSpPr>
            <p:cNvPr id="8" name="Right Brace 7">
              <a:extLst>
                <a:ext uri="{FF2B5EF4-FFF2-40B4-BE49-F238E27FC236}">
                  <a16:creationId xmlns:a16="http://schemas.microsoft.com/office/drawing/2014/main" id="{45C4FCD7-4F66-7D42-86F3-EDC7876C2103}"/>
                </a:ext>
              </a:extLst>
            </p:cNvPr>
            <p:cNvSpPr/>
            <p:nvPr/>
          </p:nvSpPr>
          <p:spPr>
            <a:xfrm rot="5400000">
              <a:off x="7784805" y="1371376"/>
              <a:ext cx="340242" cy="3274827"/>
            </a:xfrm>
            <a:prstGeom prst="rightBrace">
              <a:avLst>
                <a:gd name="adj1" fmla="val 15579"/>
                <a:gd name="adj2" fmla="val 49351"/>
              </a:avLst>
            </a:prstGeom>
            <a:noFill/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D75B6"/>
                </a:solidFill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19BAE490-3664-5E45-9DD5-83C450208A2E}"/>
                    </a:ext>
                  </a:extLst>
                </p:cNvPr>
                <p:cNvSpPr txBox="1"/>
                <p:nvPr/>
              </p:nvSpPr>
              <p:spPr>
                <a:xfrm>
                  <a:off x="2412739" y="3172034"/>
                  <a:ext cx="4259308" cy="156966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200" dirty="0">
                      <a:solidFill>
                        <a:srgbClr val="2D75B6"/>
                      </a:solidFill>
                    </a:rPr>
                    <a:t>Controller</a:t>
                  </a:r>
                </a:p>
                <a:p>
                  <a:r>
                    <a:rPr lang="en-US" sz="3200" dirty="0">
                      <a:solidFill>
                        <a:srgbClr val="2D75B6"/>
                      </a:solidFill>
                    </a:rPr>
                    <a:t>Either accelerate with </a:t>
                  </a:r>
                  <a14:m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2D75B6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a14:m>
                  <a:br>
                    <a:rPr lang="en-US" sz="3200" dirty="0">
                      <a:solidFill>
                        <a:srgbClr val="2D75B6"/>
                      </a:solidFill>
                    </a:rPr>
                  </a:br>
                  <a:r>
                    <a:rPr lang="en-US" sz="3200" dirty="0">
                      <a:solidFill>
                        <a:srgbClr val="2D75B6"/>
                      </a:solidFill>
                    </a:rPr>
                    <a:t>or break</a:t>
                  </a:r>
                </a:p>
              </p:txBody>
            </p:sp>
          </mc:Choice>
          <mc:Fallback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19BAE490-3664-5E45-9DD5-83C450208A2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12739" y="3172034"/>
                  <a:ext cx="4259308" cy="1569660"/>
                </a:xfrm>
                <a:prstGeom prst="rect">
                  <a:avLst/>
                </a:prstGeom>
                <a:blipFill>
                  <a:blip r:embed="rId4"/>
                  <a:stretch>
                    <a:fillRect l="-3264" t="-4000" b="-112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6C482F0-562F-AC4F-B18B-A1B07BD82314}"/>
                </a:ext>
              </a:extLst>
            </p:cNvPr>
            <p:cNvSpPr txBox="1"/>
            <p:nvPr/>
          </p:nvSpPr>
          <p:spPr>
            <a:xfrm>
              <a:off x="7308755" y="3161615"/>
              <a:ext cx="3953133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rgbClr val="2D75B6"/>
                  </a:solidFill>
                </a:rPr>
                <a:t>Model</a:t>
              </a:r>
              <a:br>
                <a:rPr lang="en-US" sz="3200" dirty="0">
                  <a:solidFill>
                    <a:srgbClr val="2D75B6"/>
                  </a:solidFill>
                </a:rPr>
              </a:br>
              <a:r>
                <a:rPr lang="en-US" sz="3200" dirty="0">
                  <a:solidFill>
                    <a:srgbClr val="2D75B6"/>
                  </a:solidFill>
                </a:rPr>
                <a:t>differential equations </a:t>
              </a:r>
              <a:br>
                <a:rPr lang="en-US" sz="3200" dirty="0">
                  <a:solidFill>
                    <a:srgbClr val="2D75B6"/>
                  </a:solidFill>
                </a:rPr>
              </a:br>
              <a:r>
                <a:rPr lang="en-US" sz="3200" dirty="0">
                  <a:solidFill>
                    <a:srgbClr val="2D75B6"/>
                  </a:solidFill>
                </a:rPr>
                <a:t>describe behavior 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845FCD5-2401-E040-AA21-82862474DA9B}"/>
              </a:ext>
            </a:extLst>
          </p:cNvPr>
          <p:cNvGrpSpPr/>
          <p:nvPr/>
        </p:nvGrpSpPr>
        <p:grpSpPr>
          <a:xfrm>
            <a:off x="539205" y="1897679"/>
            <a:ext cx="5391989" cy="1061821"/>
            <a:chOff x="232429" y="5997123"/>
            <a:chExt cx="5391989" cy="1061821"/>
          </a:xfrm>
        </p:grpSpPr>
        <p:sp>
          <p:nvSpPr>
            <p:cNvPr id="12" name="Right Arrow 11">
              <a:extLst>
                <a:ext uri="{FF2B5EF4-FFF2-40B4-BE49-F238E27FC236}">
                  <a16:creationId xmlns:a16="http://schemas.microsoft.com/office/drawing/2014/main" id="{26EC90C3-0E0E-D246-ACC5-D01166AA168E}"/>
                </a:ext>
              </a:extLst>
            </p:cNvPr>
            <p:cNvSpPr/>
            <p:nvPr/>
          </p:nvSpPr>
          <p:spPr>
            <a:xfrm rot="2214281">
              <a:off x="2913242" y="6761457"/>
              <a:ext cx="810458" cy="297487"/>
            </a:xfrm>
            <a:prstGeom prst="rightArrow">
              <a:avLst/>
            </a:prstGeom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906C4E67-98CB-4B48-AEE7-A09059E1743A}"/>
                    </a:ext>
                  </a:extLst>
                </p:cNvPr>
                <p:cNvSpPr txBox="1"/>
                <p:nvPr/>
              </p:nvSpPr>
              <p:spPr>
                <a:xfrm>
                  <a:off x="232429" y="5997123"/>
                  <a:ext cx="5391989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200" dirty="0">
                      <a:solidFill>
                        <a:srgbClr val="2D75B6"/>
                      </a:solidFill>
                    </a:rPr>
                    <a:t>Either choose </a:t>
                  </a:r>
                  <a14:m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2D75B6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3200" b="0" i="1" smtClean="0">
                          <a:solidFill>
                            <a:srgbClr val="2D75B6"/>
                          </a:solidFill>
                          <a:latin typeface="Cambria Math" panose="02040503050406030204" pitchFamily="18" charset="0"/>
                        </a:rPr>
                        <m:t>≔</m:t>
                      </m:r>
                      <m:r>
                        <a:rPr lang="en-US" sz="3200" b="0" i="1" smtClean="0">
                          <a:solidFill>
                            <a:srgbClr val="2D75B6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a14:m>
                  <a:r>
                    <a:rPr lang="en-US" sz="3200" dirty="0">
                      <a:solidFill>
                        <a:srgbClr val="2D75B6"/>
                      </a:solidFill>
                    </a:rPr>
                    <a:t> or </a:t>
                  </a:r>
                  <a14:m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2D75B6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3200" b="0" i="1" smtClean="0">
                          <a:solidFill>
                            <a:srgbClr val="2D75B6"/>
                          </a:solidFill>
                          <a:latin typeface="Cambria Math" panose="02040503050406030204" pitchFamily="18" charset="0"/>
                        </a:rPr>
                        <m:t>≔0</m:t>
                      </m:r>
                    </m:oMath>
                  </a14:m>
                  <a:endParaRPr lang="en-US" sz="3200" dirty="0">
                    <a:solidFill>
                      <a:srgbClr val="2D75B6"/>
                    </a:solidFill>
                  </a:endParaRPr>
                </a:p>
              </p:txBody>
            </p:sp>
          </mc:Choice>
          <mc:Fallback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906C4E67-98CB-4B48-AEE7-A09059E1743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2429" y="5997123"/>
                  <a:ext cx="5391989" cy="584775"/>
                </a:xfrm>
                <a:prstGeom prst="rect">
                  <a:avLst/>
                </a:prstGeom>
                <a:blipFill>
                  <a:blip r:embed="rId5"/>
                  <a:stretch>
                    <a:fillRect l="-2582" t="-10638" b="-319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FF362684-104B-DD4F-BB90-3602B8925F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Safe Reinforcement Learning via Formal Methods</a:t>
            </a:r>
            <a:endParaRPr lang="en-GB" dirty="0"/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3E7ED965-6999-D042-91F3-C68EE148F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Prof. Dr.-Ing. habil. Alois Christian Knoll</a:t>
            </a:r>
          </a:p>
        </p:txBody>
      </p:sp>
    </p:spTree>
    <p:extLst>
      <p:ext uri="{BB962C8B-B14F-4D97-AF65-F5344CB8AC3E}">
        <p14:creationId xmlns:p14="http://schemas.microsoft.com/office/powerpoint/2010/main" val="3660162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F7B129E-9004-DB41-A9D6-11DE5F90178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Differential Dynamic Logic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F7B129E-9004-DB41-A9D6-11DE5F90178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521067D1-CE65-8747-B30B-B66F58B1B6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6784" y="3657748"/>
            <a:ext cx="2878432" cy="648438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DC5B7255-947A-2848-A3F3-A3A9B52C1D59}"/>
              </a:ext>
            </a:extLst>
          </p:cNvPr>
          <p:cNvGrpSpPr/>
          <p:nvPr/>
        </p:nvGrpSpPr>
        <p:grpSpPr>
          <a:xfrm>
            <a:off x="2607997" y="4437453"/>
            <a:ext cx="2367764" cy="1038619"/>
            <a:chOff x="1136197" y="5539827"/>
            <a:chExt cx="2367764" cy="1038619"/>
          </a:xfrm>
        </p:grpSpPr>
        <p:sp>
          <p:nvSpPr>
            <p:cNvPr id="6" name="Right Arrow 5">
              <a:extLst>
                <a:ext uri="{FF2B5EF4-FFF2-40B4-BE49-F238E27FC236}">
                  <a16:creationId xmlns:a16="http://schemas.microsoft.com/office/drawing/2014/main" id="{09CA434D-A642-564F-B63C-CEFD3F8923EC}"/>
                </a:ext>
              </a:extLst>
            </p:cNvPr>
            <p:cNvSpPr/>
            <p:nvPr/>
          </p:nvSpPr>
          <p:spPr>
            <a:xfrm rot="19424872">
              <a:off x="2248041" y="5539827"/>
              <a:ext cx="778252" cy="297487"/>
            </a:xfrm>
            <a:prstGeom prst="rightArrow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59B6893-BC00-404F-869F-0D9F4AD8E8DC}"/>
                </a:ext>
              </a:extLst>
            </p:cNvPr>
            <p:cNvSpPr txBox="1"/>
            <p:nvPr/>
          </p:nvSpPr>
          <p:spPr>
            <a:xfrm>
              <a:off x="1136197" y="5993671"/>
              <a:ext cx="236776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rgbClr val="C00000"/>
                  </a:solidFill>
                </a:rPr>
                <a:t>precondition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72E2CE20-A3C2-5240-B98F-FB50962A25AE}"/>
              </a:ext>
            </a:extLst>
          </p:cNvPr>
          <p:cNvGrpSpPr/>
          <p:nvPr/>
        </p:nvGrpSpPr>
        <p:grpSpPr>
          <a:xfrm>
            <a:off x="7025722" y="4334156"/>
            <a:ext cx="2537105" cy="1338611"/>
            <a:chOff x="1168964" y="5305501"/>
            <a:chExt cx="2537105" cy="1338611"/>
          </a:xfrm>
        </p:grpSpPr>
        <p:sp>
          <p:nvSpPr>
            <p:cNvPr id="9" name="Right Arrow 8">
              <a:extLst>
                <a:ext uri="{FF2B5EF4-FFF2-40B4-BE49-F238E27FC236}">
                  <a16:creationId xmlns:a16="http://schemas.microsoft.com/office/drawing/2014/main" id="{1A8F0785-0250-8346-B0F0-9F30DF927DF9}"/>
                </a:ext>
              </a:extLst>
            </p:cNvPr>
            <p:cNvSpPr/>
            <p:nvPr/>
          </p:nvSpPr>
          <p:spPr>
            <a:xfrm rot="13516129">
              <a:off x="1668861" y="5545883"/>
              <a:ext cx="778252" cy="297487"/>
            </a:xfrm>
            <a:prstGeom prst="rightArrow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6D96E96-198F-084A-8460-01217D96635D}"/>
                </a:ext>
              </a:extLst>
            </p:cNvPr>
            <p:cNvSpPr txBox="1"/>
            <p:nvPr/>
          </p:nvSpPr>
          <p:spPr>
            <a:xfrm>
              <a:off x="1168964" y="6059337"/>
              <a:ext cx="253710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rgbClr val="C00000"/>
                  </a:solidFill>
                </a:rPr>
                <a:t>postcondition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41B07BB-0955-2644-B697-230EDE1A6A18}"/>
              </a:ext>
            </a:extLst>
          </p:cNvPr>
          <p:cNvGrpSpPr/>
          <p:nvPr/>
        </p:nvGrpSpPr>
        <p:grpSpPr>
          <a:xfrm>
            <a:off x="5429002" y="2020180"/>
            <a:ext cx="2865272" cy="1459951"/>
            <a:chOff x="990453" y="5968482"/>
            <a:chExt cx="2865272" cy="1459951"/>
          </a:xfrm>
        </p:grpSpPr>
        <p:sp>
          <p:nvSpPr>
            <p:cNvPr id="12" name="Right Arrow 11">
              <a:extLst>
                <a:ext uri="{FF2B5EF4-FFF2-40B4-BE49-F238E27FC236}">
                  <a16:creationId xmlns:a16="http://schemas.microsoft.com/office/drawing/2014/main" id="{51DDBB8E-3DE0-2840-B5C2-04591A2740BA}"/>
                </a:ext>
              </a:extLst>
            </p:cNvPr>
            <p:cNvSpPr/>
            <p:nvPr/>
          </p:nvSpPr>
          <p:spPr>
            <a:xfrm rot="6919437">
              <a:off x="1866135" y="6890563"/>
              <a:ext cx="778252" cy="297487"/>
            </a:xfrm>
            <a:prstGeom prst="rightArrow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7CCE525-42E9-DB45-89A4-115E8C7D4355}"/>
                </a:ext>
              </a:extLst>
            </p:cNvPr>
            <p:cNvSpPr txBox="1"/>
            <p:nvPr/>
          </p:nvSpPr>
          <p:spPr>
            <a:xfrm>
              <a:off x="990453" y="5968482"/>
              <a:ext cx="286527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rgbClr val="C00000"/>
                  </a:solidFill>
                </a:rPr>
                <a:t>Hybrid program</a:t>
              </a:r>
            </a:p>
          </p:txBody>
        </p:sp>
      </p:grp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5B135AAA-E0D7-DA42-A26A-BCC13C9594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Safe Reinforcement Learning via Formal Methods</a:t>
            </a:r>
            <a:endParaRPr lang="en-GB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6BE97150-A9EF-B142-9426-46955720A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/>
              <a:t>Prof. Dr.-Ing. habil. Alois Christian Knoll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1558125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EA0DA1F-3654-B847-87FF-DFAA4FD60928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Full specification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</m:oMath>
                </a14:m>
                <a:r>
                  <a:rPr lang="en-US" dirty="0"/>
                  <a:t> formula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EA0DA1F-3654-B847-87FF-DFAA4FD6092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4D4E0B19-FEC3-4449-A751-99CDC1AA0F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998644"/>
            <a:ext cx="10515600" cy="48271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C69CE6A-B0BD-D846-99B0-6B8DE984DF7F}"/>
              </a:ext>
            </a:extLst>
          </p:cNvPr>
          <p:cNvSpPr txBox="1"/>
          <p:nvPr/>
        </p:nvSpPr>
        <p:spPr>
          <a:xfrm>
            <a:off x="641497" y="4031781"/>
            <a:ext cx="89846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If our car moves forward with non-negative velocity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6ABCB1-A418-2B42-930A-078605EABE30}"/>
              </a:ext>
            </a:extLst>
          </p:cNvPr>
          <p:cNvSpPr txBox="1"/>
          <p:nvPr/>
        </p:nvSpPr>
        <p:spPr>
          <a:xfrm>
            <a:off x="1565223" y="4789315"/>
            <a:ext cx="97885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after choosing actions, it still has a non-negative velocity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1533EA0-5282-4946-94C6-FE436E4BC8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Safe Reinforcement Learning via Formal Methods</a:t>
            </a:r>
            <a:endParaRPr lang="en-GB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14000CB-F5A2-834C-BE03-EADE20B4F5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/>
              <a:t>Prof. Dr.-Ing. habil. Alois Christian Knoll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5048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5DF2C-0336-504A-8F04-7093F6034C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Models become too complex!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351D055-FA29-ED4C-8493-06AB383CA2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7864" y="1663700"/>
            <a:ext cx="4916272" cy="4351338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212A41-7CAC-FC42-A353-05546AC570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Human-level control through deep reinforcement learning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63F526-7E13-3E46-91BB-1A12200332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/>
              <a:t>Prof. Dr.-Ing. habil. Alois Christian Knoll</a:t>
            </a:r>
            <a:endParaRPr lang="en-GB" dirty="0"/>
          </a:p>
        </p:txBody>
      </p:sp>
      <p:sp>
        <p:nvSpPr>
          <p:cNvPr id="10" name="Date Placeholder 8">
            <a:extLst>
              <a:ext uri="{FF2B5EF4-FFF2-40B4-BE49-F238E27FC236}">
                <a16:creationId xmlns:a16="http://schemas.microsoft.com/office/drawing/2014/main" id="{D572DA0E-C3E6-9A4C-A4BC-402AE233493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Why Formal Verification?</a:t>
            </a:r>
          </a:p>
        </p:txBody>
      </p:sp>
    </p:spTree>
    <p:extLst>
      <p:ext uri="{BB962C8B-B14F-4D97-AF65-F5344CB8AC3E}">
        <p14:creationId xmlns:p14="http://schemas.microsoft.com/office/powerpoint/2010/main" val="178535378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1DAAD2-78C9-B341-9BBA-E47ED886A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Controller and Model Monitor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E462B5B2-5B7B-0F43-B017-314C0166749B}"/>
                  </a:ext>
                </a:extLst>
              </p:cNvPr>
              <p:cNvSpPr/>
              <p:nvPr/>
            </p:nvSpPr>
            <p:spPr>
              <a:xfrm>
                <a:off x="838200" y="3709425"/>
                <a:ext cx="2133601" cy="973394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E462B5B2-5B7B-0F43-B017-314C016674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709425"/>
                <a:ext cx="2133601" cy="97339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EA8426D3-FB6A-CD4E-8574-F6A96ECC227F}"/>
              </a:ext>
            </a:extLst>
          </p:cNvPr>
          <p:cNvSpPr/>
          <p:nvPr/>
        </p:nvSpPr>
        <p:spPr>
          <a:xfrm>
            <a:off x="3819831" y="3709425"/>
            <a:ext cx="2133601" cy="97339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ModelPlex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BC5A53E-D94F-5E49-A54F-2211740FA425}"/>
              </a:ext>
            </a:extLst>
          </p:cNvPr>
          <p:cNvSpPr/>
          <p:nvPr/>
        </p:nvSpPr>
        <p:spPr>
          <a:xfrm>
            <a:off x="6801461" y="2444484"/>
            <a:ext cx="2133601" cy="150609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PT Mono" panose="02060509020205020204" pitchFamily="49" charset="77"/>
              </a:rPr>
              <a:t>Controller Monitor</a:t>
            </a:r>
          </a:p>
          <a:p>
            <a:pPr algn="ctr"/>
            <a:r>
              <a:rPr lang="en-US" sz="2400" dirty="0">
                <a:latin typeface="PT Mono" panose="02060509020205020204" pitchFamily="49" charset="77"/>
              </a:rPr>
              <a:t>Code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E3EADBD-A9B5-DD45-8F25-93D70CFED005}"/>
              </a:ext>
            </a:extLst>
          </p:cNvPr>
          <p:cNvSpPr/>
          <p:nvPr/>
        </p:nvSpPr>
        <p:spPr>
          <a:xfrm>
            <a:off x="6801461" y="4450823"/>
            <a:ext cx="2133601" cy="150609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PT Mono" panose="02060509020205020204" pitchFamily="49" charset="77"/>
              </a:rPr>
              <a:t>Model Monitor</a:t>
            </a:r>
          </a:p>
          <a:p>
            <a:pPr algn="ctr"/>
            <a:r>
              <a:rPr lang="en-US" sz="2400" dirty="0">
                <a:latin typeface="PT Mono" panose="02060509020205020204" pitchFamily="49" charset="77"/>
              </a:rPr>
              <a:t>Code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69987E1-5476-624F-BE5A-0D66BF5BFB7A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2971801" y="4196122"/>
            <a:ext cx="848030" cy="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49AA561-70A5-F843-A389-8DB8C668ADE4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 flipV="1">
            <a:off x="5953432" y="3197531"/>
            <a:ext cx="848029" cy="998591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AD74086-5638-0745-885E-4EF342B42807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>
            <a:off x="5953432" y="4196122"/>
            <a:ext cx="848029" cy="1007748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4B9950C-7D82-F944-AB1D-2D1ED37E59EC}"/>
              </a:ext>
            </a:extLst>
          </p:cNvPr>
          <p:cNvSpPr txBox="1"/>
          <p:nvPr/>
        </p:nvSpPr>
        <p:spPr>
          <a:xfrm>
            <a:off x="9298804" y="2946742"/>
            <a:ext cx="22983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2D75B6"/>
                </a:solidFill>
              </a:rPr>
              <a:t>Is my action </a:t>
            </a:r>
            <a:r>
              <a:rPr lang="en-US" sz="2400" i="1" dirty="0">
                <a:solidFill>
                  <a:srgbClr val="2D75B6"/>
                </a:solidFill>
              </a:rPr>
              <a:t>safe</a:t>
            </a:r>
            <a:r>
              <a:rPr lang="en-US" sz="2400" dirty="0">
                <a:solidFill>
                  <a:srgbClr val="2D75B6"/>
                </a:solidFill>
              </a:rPr>
              <a:t>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C9A8886-96E5-A24A-8949-DA2B367CA208}"/>
              </a:ext>
            </a:extLst>
          </p:cNvPr>
          <p:cNvSpPr txBox="1"/>
          <p:nvPr/>
        </p:nvSpPr>
        <p:spPr>
          <a:xfrm>
            <a:off x="9298804" y="4516440"/>
            <a:ext cx="28931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2D75B6"/>
                </a:solidFill>
              </a:rPr>
              <a:t>Does our Model comply with the reality?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63244AA-4B1A-6F4E-8E96-62481E5FA6ED}"/>
              </a:ext>
            </a:extLst>
          </p:cNvPr>
          <p:cNvSpPr txBox="1"/>
          <p:nvPr/>
        </p:nvSpPr>
        <p:spPr>
          <a:xfrm>
            <a:off x="2931701" y="1891103"/>
            <a:ext cx="22983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2D75B6"/>
                </a:solidFill>
              </a:rPr>
              <a:t>Formula Transformations</a:t>
            </a:r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A19909F6-524B-9048-95B1-C70FBF815B19}"/>
              </a:ext>
            </a:extLst>
          </p:cNvPr>
          <p:cNvSpPr/>
          <p:nvPr/>
        </p:nvSpPr>
        <p:spPr>
          <a:xfrm rot="2811666">
            <a:off x="3691749" y="2931683"/>
            <a:ext cx="778252" cy="297487"/>
          </a:xfrm>
          <a:prstGeom prst="rightArrow">
            <a:avLst/>
          </a:prstGeom>
          <a:solidFill>
            <a:srgbClr val="2D75B6"/>
          </a:solidFill>
          <a:ln>
            <a:solidFill>
              <a:srgbClr val="2D75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rgbClr val="2D75B6"/>
              </a:solidFill>
            </a:endParaRP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7708451A-AE17-2D4F-BA69-21F0164B0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Safe Reinforcement Learning via Formal Methods</a:t>
            </a:r>
            <a:endParaRPr lang="en-GB" dirty="0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8BFCEBF0-1129-1D49-B1E6-F27AB4EAA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/>
              <a:t>Prof. Dr.-Ing. habil. Alois Christian Knoll</a:t>
            </a:r>
            <a:endParaRPr lang="en-GB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48A4344-8487-C646-A09F-E950C08F2671}"/>
              </a:ext>
            </a:extLst>
          </p:cNvPr>
          <p:cNvSpPr txBox="1"/>
          <p:nvPr/>
        </p:nvSpPr>
        <p:spPr>
          <a:xfrm>
            <a:off x="7809175" y="2136707"/>
            <a:ext cx="11258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True or False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64B8C48-9900-A84E-9CB2-33384AB36146}"/>
              </a:ext>
            </a:extLst>
          </p:cNvPr>
          <p:cNvSpPr txBox="1"/>
          <p:nvPr/>
        </p:nvSpPr>
        <p:spPr>
          <a:xfrm>
            <a:off x="7809176" y="4143046"/>
            <a:ext cx="11258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True or False</a:t>
            </a:r>
          </a:p>
        </p:txBody>
      </p:sp>
    </p:spTree>
    <p:extLst>
      <p:ext uri="{BB962C8B-B14F-4D97-AF65-F5344CB8AC3E}">
        <p14:creationId xmlns:p14="http://schemas.microsoft.com/office/powerpoint/2010/main" val="414373505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3BB9D41-76B4-734A-A231-ECAF0EDE51B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Controller Monitor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𝐶𝑀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3BB9D41-76B4-734A-A231-ECAF0EDE51B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79207F1-F95A-584E-B2A4-47E47AD6F3A0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/>
              <a:lstStyle/>
              <a:p>
                <a:r>
                  <a:rPr lang="en-US" b="1" dirty="0"/>
                  <a:t>Input</a:t>
                </a:r>
                <a:r>
                  <a:rPr lang="en-US" dirty="0"/>
                  <a:t>: </a:t>
                </a:r>
                <a:br>
                  <a:rPr lang="en-US" dirty="0"/>
                </a:br>
                <a:r>
                  <a:rPr lang="en-US" dirty="0"/>
                  <a:t>Current State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, Action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endParaRPr lang="en-US" dirty="0"/>
              </a:p>
              <a:p>
                <a:r>
                  <a:rPr lang="en-US" b="1" dirty="0"/>
                  <a:t>Output</a:t>
                </a:r>
                <a:r>
                  <a:rPr lang="en-US" dirty="0"/>
                  <a:t>:</a:t>
                </a:r>
                <a:br>
                  <a:rPr lang="en-US" dirty="0"/>
                </a:br>
                <a:r>
                  <a:rPr lang="en-US" dirty="0"/>
                  <a:t>True / False</a:t>
                </a:r>
              </a:p>
              <a:p>
                <a:r>
                  <a:rPr lang="en-US" b="1" dirty="0"/>
                  <a:t>Task</a:t>
                </a:r>
                <a:r>
                  <a:rPr lang="en-US" dirty="0"/>
                  <a:t>: </a:t>
                </a:r>
                <a:br>
                  <a:rPr lang="en-US" dirty="0"/>
                </a:br>
                <a:r>
                  <a:rPr lang="en-US" dirty="0"/>
                  <a:t>Check if performing action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/>
                  <a:t> in state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 is safe according to our hybrid program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79207F1-F95A-584E-B2A4-47E47AD6F3A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3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F6EB6E4-ABC1-B34D-928D-2573DF2ECA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D465D4F-70DB-3D46-A64E-B995051FF5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6A964-B840-4B3E-AA34-E2AE0B860AFA}" type="slidenum">
              <a:rPr lang="en-GB" smtClean="0"/>
              <a:t>51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3625554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BAA536-F361-F140-9A72-4165FFB95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Controller Monitor Example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4861BF1-B2F8-8646-BECF-077D58BE00F9}"/>
              </a:ext>
            </a:extLst>
          </p:cNvPr>
          <p:cNvGrpSpPr/>
          <p:nvPr/>
        </p:nvGrpSpPr>
        <p:grpSpPr>
          <a:xfrm>
            <a:off x="730988" y="1690688"/>
            <a:ext cx="10730023" cy="606056"/>
            <a:chOff x="730988" y="2617997"/>
            <a:chExt cx="10730023" cy="60605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4AE06F8-876D-214B-A07A-BB39A470BC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8200" y="2679668"/>
              <a:ext cx="10515600" cy="482715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3B7EE71-6175-C743-B4DE-F58F3BA8C758}"/>
                </a:ext>
              </a:extLst>
            </p:cNvPr>
            <p:cNvSpPr/>
            <p:nvPr/>
          </p:nvSpPr>
          <p:spPr>
            <a:xfrm>
              <a:off x="730988" y="2617997"/>
              <a:ext cx="10730023" cy="606056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FF42E356-41FA-4543-A54C-0D6F5C69E70A}"/>
              </a:ext>
            </a:extLst>
          </p:cNvPr>
          <p:cNvSpPr/>
          <p:nvPr/>
        </p:nvSpPr>
        <p:spPr>
          <a:xfrm>
            <a:off x="5029199" y="3227944"/>
            <a:ext cx="2133601" cy="97339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ModelPlex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C3219CD-A83F-9941-9BEE-FC6A02F4A20A}"/>
              </a:ext>
            </a:extLst>
          </p:cNvPr>
          <p:cNvSpPr txBox="1"/>
          <p:nvPr/>
        </p:nvSpPr>
        <p:spPr>
          <a:xfrm>
            <a:off x="2065528" y="5132539"/>
            <a:ext cx="8060940" cy="8309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chemeClr val="tx1"/>
                </a:solidFill>
                <a:latin typeface="PT Mono" panose="02060509020205020204" pitchFamily="49" charset="77"/>
              </a:rPr>
              <a:t>v_post</a:t>
            </a:r>
            <a:r>
              <a:rPr lang="en-US" sz="1600" dirty="0">
                <a:solidFill>
                  <a:schemeClr val="tx1"/>
                </a:solidFill>
                <a:latin typeface="PT Mono" panose="02060509020205020204" pitchFamily="49" charset="77"/>
              </a:rPr>
              <a:t> = act(</a:t>
            </a:r>
            <a:r>
              <a:rPr lang="en-US" sz="1600" dirty="0" err="1">
                <a:solidFill>
                  <a:schemeClr val="tx1"/>
                </a:solidFill>
                <a:latin typeface="PT Mono" panose="02060509020205020204" pitchFamily="49" charset="77"/>
              </a:rPr>
              <a:t>v_curr</a:t>
            </a:r>
            <a:r>
              <a:rPr lang="en-US" sz="1600" dirty="0">
                <a:solidFill>
                  <a:schemeClr val="tx1"/>
                </a:solidFill>
                <a:latin typeface="PT Mono" panose="02060509020205020204" pitchFamily="49" charset="77"/>
              </a:rPr>
              <a:t>); </a:t>
            </a:r>
            <a:r>
              <a:rPr lang="en-US" sz="1600" dirty="0" err="1">
                <a:solidFill>
                  <a:schemeClr val="tx1"/>
                </a:solidFill>
                <a:latin typeface="PT Mono" panose="02060509020205020204" pitchFamily="49" charset="77"/>
              </a:rPr>
              <a:t>p_post</a:t>
            </a:r>
            <a:r>
              <a:rPr lang="en-US" sz="1600" dirty="0">
                <a:solidFill>
                  <a:schemeClr val="tx1"/>
                </a:solidFill>
                <a:latin typeface="PT Mono" panose="02060509020205020204" pitchFamily="49" charset="77"/>
              </a:rPr>
              <a:t> = act(</a:t>
            </a:r>
            <a:r>
              <a:rPr lang="en-US" sz="1600" dirty="0" err="1">
                <a:solidFill>
                  <a:schemeClr val="tx1"/>
                </a:solidFill>
                <a:latin typeface="PT Mono" panose="02060509020205020204" pitchFamily="49" charset="77"/>
              </a:rPr>
              <a:t>p_curr</a:t>
            </a:r>
            <a:r>
              <a:rPr lang="en-US" sz="1600" dirty="0">
                <a:solidFill>
                  <a:schemeClr val="tx1"/>
                </a:solidFill>
                <a:latin typeface="PT Mono" panose="02060509020205020204" pitchFamily="49" charset="77"/>
              </a:rPr>
              <a:t>); </a:t>
            </a:r>
            <a:r>
              <a:rPr lang="en-US" sz="1600" dirty="0" err="1">
                <a:solidFill>
                  <a:schemeClr val="tx1"/>
                </a:solidFill>
                <a:latin typeface="PT Mono" panose="02060509020205020204" pitchFamily="49" charset="77"/>
              </a:rPr>
              <a:t>a_post</a:t>
            </a:r>
            <a:r>
              <a:rPr lang="en-US" sz="1600" dirty="0">
                <a:solidFill>
                  <a:schemeClr val="tx1"/>
                </a:solidFill>
                <a:latin typeface="PT Mono" panose="02060509020205020204" pitchFamily="49" charset="77"/>
              </a:rPr>
              <a:t> = act(</a:t>
            </a:r>
            <a:r>
              <a:rPr lang="en-US" sz="1600" dirty="0" err="1">
                <a:solidFill>
                  <a:schemeClr val="tx1"/>
                </a:solidFill>
                <a:latin typeface="PT Mono" panose="02060509020205020204" pitchFamily="49" charset="77"/>
              </a:rPr>
              <a:t>a_curr</a:t>
            </a:r>
            <a:r>
              <a:rPr lang="en-US" sz="1600" dirty="0">
                <a:solidFill>
                  <a:schemeClr val="tx1"/>
                </a:solidFill>
                <a:latin typeface="PT Mono" panose="02060509020205020204" pitchFamily="49" charset="77"/>
              </a:rPr>
              <a:t>)</a:t>
            </a:r>
          </a:p>
          <a:p>
            <a:r>
              <a:rPr lang="en-US" sz="1600" dirty="0">
                <a:latin typeface="PT Mono" panose="02060509020205020204" pitchFamily="49" charset="77"/>
              </a:rPr>
              <a:t>return (</a:t>
            </a:r>
            <a:r>
              <a:rPr lang="en-US" sz="1600" dirty="0" err="1">
                <a:latin typeface="PT Mono" panose="02060509020205020204" pitchFamily="49" charset="77"/>
              </a:rPr>
              <a:t>v_post</a:t>
            </a:r>
            <a:r>
              <a:rPr lang="en-US" sz="1600" dirty="0">
                <a:latin typeface="PT Mono" panose="02060509020205020204" pitchFamily="49" charset="77"/>
              </a:rPr>
              <a:t> == v AND </a:t>
            </a:r>
            <a:r>
              <a:rPr lang="en-US" sz="1600" dirty="0" err="1">
                <a:latin typeface="PT Mono" panose="02060509020205020204" pitchFamily="49" charset="77"/>
              </a:rPr>
              <a:t>p_post</a:t>
            </a:r>
            <a:r>
              <a:rPr lang="en-US" sz="1600" dirty="0">
                <a:latin typeface="PT Mono" panose="02060509020205020204" pitchFamily="49" charset="77"/>
              </a:rPr>
              <a:t> == p AND </a:t>
            </a:r>
            <a:r>
              <a:rPr lang="en-US" sz="1600" dirty="0" err="1">
                <a:latin typeface="PT Mono" panose="02060509020205020204" pitchFamily="49" charset="77"/>
              </a:rPr>
              <a:t>a_post</a:t>
            </a:r>
            <a:r>
              <a:rPr lang="en-US" sz="1600" dirty="0">
                <a:latin typeface="PT Mono" panose="02060509020205020204" pitchFamily="49" charset="77"/>
              </a:rPr>
              <a:t> == A) OR </a:t>
            </a:r>
            <a:br>
              <a:rPr lang="en-US" sz="1600" dirty="0">
                <a:latin typeface="PT Mono" panose="02060509020205020204" pitchFamily="49" charset="77"/>
              </a:rPr>
            </a:br>
            <a:r>
              <a:rPr lang="en-US" sz="1600" dirty="0">
                <a:latin typeface="PT Mono" panose="02060509020205020204" pitchFamily="49" charset="77"/>
              </a:rPr>
              <a:t>       (</a:t>
            </a:r>
            <a:r>
              <a:rPr lang="en-US" sz="1600" dirty="0" err="1">
                <a:latin typeface="PT Mono" panose="02060509020205020204" pitchFamily="49" charset="77"/>
              </a:rPr>
              <a:t>v_post</a:t>
            </a:r>
            <a:r>
              <a:rPr lang="en-US" sz="1600" dirty="0">
                <a:latin typeface="PT Mono" panose="02060509020205020204" pitchFamily="49" charset="77"/>
              </a:rPr>
              <a:t> == v AND </a:t>
            </a:r>
            <a:r>
              <a:rPr lang="en-US" sz="1600" dirty="0" err="1">
                <a:latin typeface="PT Mono" panose="02060509020205020204" pitchFamily="49" charset="77"/>
              </a:rPr>
              <a:t>p_post</a:t>
            </a:r>
            <a:r>
              <a:rPr lang="en-US" sz="1600" dirty="0">
                <a:latin typeface="PT Mono" panose="02060509020205020204" pitchFamily="49" charset="77"/>
              </a:rPr>
              <a:t> == p AND </a:t>
            </a:r>
            <a:r>
              <a:rPr lang="en-US" sz="1600" dirty="0" err="1">
                <a:latin typeface="PT Mono" panose="02060509020205020204" pitchFamily="49" charset="77"/>
              </a:rPr>
              <a:t>a_post</a:t>
            </a:r>
            <a:r>
              <a:rPr lang="en-US" sz="1600" dirty="0">
                <a:latin typeface="PT Mono" panose="02060509020205020204" pitchFamily="49" charset="77"/>
              </a:rPr>
              <a:t> == 0);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D94364D-9FCB-8646-88DD-9502C190BC3B}"/>
              </a:ext>
            </a:extLst>
          </p:cNvPr>
          <p:cNvSpPr txBox="1"/>
          <p:nvPr/>
        </p:nvSpPr>
        <p:spPr>
          <a:xfrm>
            <a:off x="593127" y="4947870"/>
            <a:ext cx="101181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PT Mono" panose="02060509020205020204" pitchFamily="49" charset="77"/>
              </a:rPr>
              <a:t>v_curr</a:t>
            </a:r>
            <a:endParaRPr lang="en-US" dirty="0">
              <a:latin typeface="PT Mono" panose="02060509020205020204" pitchFamily="49" charset="77"/>
            </a:endParaRPr>
          </a:p>
          <a:p>
            <a:r>
              <a:rPr lang="en-US" dirty="0" err="1">
                <a:latin typeface="PT Mono" panose="02060509020205020204" pitchFamily="49" charset="77"/>
              </a:rPr>
              <a:t>p_curr</a:t>
            </a:r>
            <a:endParaRPr lang="en-US" dirty="0">
              <a:latin typeface="PT Mono" panose="02060509020205020204" pitchFamily="49" charset="77"/>
            </a:endParaRPr>
          </a:p>
          <a:p>
            <a:r>
              <a:rPr lang="en-US" dirty="0" err="1">
                <a:latin typeface="PT Mono" panose="02060509020205020204" pitchFamily="49" charset="77"/>
              </a:rPr>
              <a:t>a_curr</a:t>
            </a:r>
            <a:endParaRPr lang="en-US" dirty="0">
              <a:latin typeface="PT Mono" panose="02060509020205020204" pitchFamily="49" charset="77"/>
            </a:endParaRPr>
          </a:p>
          <a:p>
            <a:r>
              <a:rPr lang="en-US" dirty="0">
                <a:latin typeface="PT Mono" panose="02060509020205020204" pitchFamily="49" charset="77"/>
              </a:rPr>
              <a:t>act()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E62FE82-26B2-6448-8044-12D8FBC6CB0D}"/>
              </a:ext>
            </a:extLst>
          </p:cNvPr>
          <p:cNvSpPr txBox="1"/>
          <p:nvPr/>
        </p:nvSpPr>
        <p:spPr>
          <a:xfrm>
            <a:off x="10587054" y="5224870"/>
            <a:ext cx="8739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T Mono" panose="02060509020205020204" pitchFamily="49" charset="77"/>
              </a:rPr>
              <a:t>True</a:t>
            </a:r>
          </a:p>
          <a:p>
            <a:r>
              <a:rPr lang="en-US" dirty="0">
                <a:latin typeface="PT Mono" panose="02060509020205020204" pitchFamily="49" charset="77"/>
              </a:rPr>
              <a:t>False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80547DF-E975-7845-9075-8E05C0ED0749}"/>
              </a:ext>
            </a:extLst>
          </p:cNvPr>
          <p:cNvGrpSpPr/>
          <p:nvPr/>
        </p:nvGrpSpPr>
        <p:grpSpPr>
          <a:xfrm>
            <a:off x="7264029" y="2837477"/>
            <a:ext cx="4446190" cy="1938007"/>
            <a:chOff x="7264029" y="2837477"/>
            <a:chExt cx="4446190" cy="1938007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2253401-2DBE-024A-85EA-C00F7AEDFACC}"/>
                </a:ext>
              </a:extLst>
            </p:cNvPr>
            <p:cNvSpPr txBox="1"/>
            <p:nvPr/>
          </p:nvSpPr>
          <p:spPr>
            <a:xfrm>
              <a:off x="8143510" y="2837477"/>
              <a:ext cx="3566709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rgbClr val="C00000"/>
                  </a:solidFill>
                </a:rPr>
                <a:t>performing act() will not change path or velocity</a:t>
              </a:r>
            </a:p>
          </p:txBody>
        </p:sp>
        <p:sp>
          <p:nvSpPr>
            <p:cNvPr id="13" name="Right Arrow 12">
              <a:extLst>
                <a:ext uri="{FF2B5EF4-FFF2-40B4-BE49-F238E27FC236}">
                  <a16:creationId xmlns:a16="http://schemas.microsoft.com/office/drawing/2014/main" id="{41D01A37-59BD-9848-BA99-C7EBCA231334}"/>
                </a:ext>
              </a:extLst>
            </p:cNvPr>
            <p:cNvSpPr/>
            <p:nvPr/>
          </p:nvSpPr>
          <p:spPr>
            <a:xfrm rot="8749861">
              <a:off x="7264029" y="4477997"/>
              <a:ext cx="778252" cy="297487"/>
            </a:xfrm>
            <a:prstGeom prst="rightArrow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4573496-7D4D-E24E-82ED-0525098C75A7}"/>
                  </a:ext>
                </a:extLst>
              </p:cNvPr>
              <p:cNvSpPr txBox="1"/>
              <p:nvPr/>
            </p:nvSpPr>
            <p:spPr>
              <a:xfrm>
                <a:off x="1379100" y="4252177"/>
                <a:ext cx="3585469" cy="5486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de-DE" sz="2400" b="1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post</m:t>
                          </m:r>
                        </m:sub>
                      </m:sSub>
                      <m:r>
                        <a:rPr lang="de-DE" sz="24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de-DE" sz="2400" b="1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act</m:t>
                      </m:r>
                      <m:d>
                        <m:dPr>
                          <m:ctrlPr>
                            <a:rPr lang="de-DE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sz="24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4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de-DE" sz="2400" b="1" i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pre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4573496-7D4D-E24E-82ED-0525098C75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9100" y="4252177"/>
                <a:ext cx="3585469" cy="548612"/>
              </a:xfrm>
              <a:prstGeom prst="rect">
                <a:avLst/>
              </a:prstGeom>
              <a:blipFill>
                <a:blip r:embed="rId3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C52B8E0-CA81-3F43-B2CA-08C25D1ADBE1}"/>
              </a:ext>
            </a:extLst>
          </p:cNvPr>
          <p:cNvCxnSpPr>
            <a:stCxn id="7" idx="2"/>
            <a:endCxn id="8" idx="0"/>
          </p:cNvCxnSpPr>
          <p:nvPr/>
        </p:nvCxnSpPr>
        <p:spPr>
          <a:xfrm>
            <a:off x="6096000" y="2296744"/>
            <a:ext cx="0" cy="931200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87B4CC0-3997-BE42-8944-CE62FD4C35CD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 flipH="1">
            <a:off x="6095998" y="4201338"/>
            <a:ext cx="2" cy="931201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E915B573-07C0-DF47-8D17-6B2DCBCC97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78597790-C1B8-284D-8E2E-4953EA35DC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6A964-B840-4B3E-AA34-E2AE0B860AFA}" type="slidenum">
              <a:rPr lang="en-GB" smtClean="0"/>
              <a:t>52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636609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6F1F899-D247-FE49-83D8-031EF74841D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Model Monitor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𝑀𝑀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6F1F899-D247-FE49-83D8-031EF74841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76B4487-A1B2-0142-BE95-178E5534F75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b="1" dirty="0"/>
                  <a:t>Input</a:t>
                </a:r>
                <a:r>
                  <a:rPr lang="en-US" dirty="0"/>
                  <a:t>: </a:t>
                </a:r>
                <a:br>
                  <a:rPr lang="en-US" dirty="0"/>
                </a:br>
                <a:r>
                  <a:rPr lang="en-US" dirty="0"/>
                  <a:t>previous state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, current state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acc>
                  </m:oMath>
                </a14:m>
                <a:endParaRPr lang="en-US" dirty="0"/>
              </a:p>
              <a:p>
                <a:r>
                  <a:rPr lang="en-US" b="1" dirty="0"/>
                  <a:t>Output</a:t>
                </a:r>
                <a:r>
                  <a:rPr lang="en-US" dirty="0"/>
                  <a:t>:</a:t>
                </a:r>
                <a:br>
                  <a:rPr lang="en-US" dirty="0"/>
                </a:br>
                <a:r>
                  <a:rPr lang="en-US" dirty="0"/>
                  <a:t>True / False</a:t>
                </a:r>
              </a:p>
              <a:p>
                <a:r>
                  <a:rPr lang="en-US" b="1" dirty="0"/>
                  <a:t>Task</a:t>
                </a:r>
                <a:r>
                  <a:rPr lang="en-US" dirty="0"/>
                  <a:t>: </a:t>
                </a:r>
                <a:br>
                  <a:rPr lang="en-US" dirty="0"/>
                </a:br>
                <a:r>
                  <a:rPr lang="en-US" dirty="0"/>
                  <a:t>Is there a transition from the previous state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 to the current state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acc>
                  </m:oMath>
                </a14:m>
                <a:r>
                  <a:rPr lang="en-US" dirty="0"/>
                  <a:t> that can be explained by the model?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76B4487-A1B2-0142-BE95-178E5534F75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E69D31-6B54-3B48-91A5-375851C2D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1B6E780-FEA7-ED4B-B43A-8EDC65372E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/>
              <a:t>Prof. Dr.-Ing. habil. Alois Christian Knoll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2644154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8BA9A7-8B89-F04C-B893-E14670CF2A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Controller Monitor Example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6CA7684-5640-4E42-85D7-E71473E2CFF7}"/>
              </a:ext>
            </a:extLst>
          </p:cNvPr>
          <p:cNvGrpSpPr/>
          <p:nvPr/>
        </p:nvGrpSpPr>
        <p:grpSpPr>
          <a:xfrm>
            <a:off x="730988" y="1690688"/>
            <a:ext cx="10730023" cy="606056"/>
            <a:chOff x="730988" y="2617997"/>
            <a:chExt cx="10730023" cy="60605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CAA3CAD-DBF2-994D-AE9A-06D74D015E0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8200" y="2679668"/>
              <a:ext cx="10515600" cy="482715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E9C1EBA-CF20-2846-AC8A-59B5DCD14086}"/>
                </a:ext>
              </a:extLst>
            </p:cNvPr>
            <p:cNvSpPr/>
            <p:nvPr/>
          </p:nvSpPr>
          <p:spPr>
            <a:xfrm>
              <a:off x="730988" y="2617997"/>
              <a:ext cx="10730023" cy="606056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FF6A3F92-B9DD-014E-A568-77046A50255D}"/>
              </a:ext>
            </a:extLst>
          </p:cNvPr>
          <p:cNvSpPr/>
          <p:nvPr/>
        </p:nvSpPr>
        <p:spPr>
          <a:xfrm>
            <a:off x="5029198" y="2648913"/>
            <a:ext cx="2133601" cy="97339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ModelPlex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89C2CF-DB20-C642-A156-AACBA3A45043}"/>
              </a:ext>
            </a:extLst>
          </p:cNvPr>
          <p:cNvSpPr txBox="1"/>
          <p:nvPr/>
        </p:nvSpPr>
        <p:spPr>
          <a:xfrm>
            <a:off x="2329157" y="3974476"/>
            <a:ext cx="7533682" cy="230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/>
                </a:solidFill>
                <a:latin typeface="PT Mono" panose="02060509020205020204" pitchFamily="49" charset="77"/>
              </a:rPr>
              <a:t>return </a:t>
            </a:r>
            <a:r>
              <a:rPr lang="en-US" sz="1600" dirty="0" err="1">
                <a:solidFill>
                  <a:schemeClr val="tx1"/>
                </a:solidFill>
                <a:latin typeface="PT Mono" panose="02060509020205020204" pitchFamily="49" charset="77"/>
              </a:rPr>
              <a:t>t_post</a:t>
            </a:r>
            <a:r>
              <a:rPr lang="en-US" sz="1600" dirty="0">
                <a:solidFill>
                  <a:schemeClr val="tx1"/>
                </a:solidFill>
                <a:latin typeface="PT Mono" panose="02060509020205020204" pitchFamily="49" charset="77"/>
              </a:rPr>
              <a:t> &gt;= 0 AND </a:t>
            </a:r>
          </a:p>
          <a:p>
            <a:r>
              <a:rPr lang="en-US" sz="1600" dirty="0">
                <a:solidFill>
                  <a:schemeClr val="tx1"/>
                </a:solidFill>
                <a:latin typeface="PT Mono" panose="02060509020205020204" pitchFamily="49" charset="77"/>
              </a:rPr>
              <a:t>       </a:t>
            </a:r>
            <a:r>
              <a:rPr lang="en-US" sz="1600" dirty="0" err="1">
                <a:solidFill>
                  <a:schemeClr val="tx1"/>
                </a:solidFill>
                <a:latin typeface="PT Mono" panose="02060509020205020204" pitchFamily="49" charset="77"/>
              </a:rPr>
              <a:t>a_post</a:t>
            </a:r>
            <a:r>
              <a:rPr lang="en-US" sz="1600" dirty="0">
                <a:solidFill>
                  <a:schemeClr val="tx1"/>
                </a:solidFill>
                <a:latin typeface="PT Mono" panose="02060509020205020204" pitchFamily="49" charset="77"/>
              </a:rPr>
              <a:t> == A AND </a:t>
            </a:r>
          </a:p>
          <a:p>
            <a:r>
              <a:rPr lang="en-US" sz="1600" dirty="0">
                <a:solidFill>
                  <a:schemeClr val="tx1"/>
                </a:solidFill>
                <a:latin typeface="PT Mono" panose="02060509020205020204" pitchFamily="49" charset="77"/>
              </a:rPr>
              <a:t>       </a:t>
            </a:r>
            <a:r>
              <a:rPr lang="en-US" sz="1600" dirty="0" err="1">
                <a:solidFill>
                  <a:schemeClr val="tx1"/>
                </a:solidFill>
                <a:latin typeface="PT Mono" panose="02060509020205020204" pitchFamily="49" charset="77"/>
              </a:rPr>
              <a:t>v_post</a:t>
            </a:r>
            <a:r>
              <a:rPr lang="en-US" sz="1600" dirty="0">
                <a:solidFill>
                  <a:schemeClr val="tx1"/>
                </a:solidFill>
                <a:latin typeface="PT Mono" panose="02060509020205020204" pitchFamily="49" charset="77"/>
              </a:rPr>
              <a:t> == A*</a:t>
            </a:r>
            <a:r>
              <a:rPr lang="en-US" sz="1600" dirty="0" err="1">
                <a:solidFill>
                  <a:schemeClr val="tx1"/>
                </a:solidFill>
                <a:latin typeface="PT Mono" panose="02060509020205020204" pitchFamily="49" charset="77"/>
              </a:rPr>
              <a:t>t_post</a:t>
            </a:r>
            <a:r>
              <a:rPr lang="en-US" sz="1600" dirty="0">
                <a:solidFill>
                  <a:schemeClr val="tx1"/>
                </a:solidFill>
                <a:latin typeface="PT Mono" panose="02060509020205020204" pitchFamily="49" charset="77"/>
              </a:rPr>
              <a:t> + </a:t>
            </a:r>
            <a:r>
              <a:rPr lang="en-US" sz="1600" dirty="0" err="1">
                <a:solidFill>
                  <a:schemeClr val="tx1"/>
                </a:solidFill>
                <a:latin typeface="PT Mono" panose="02060509020205020204" pitchFamily="49" charset="77"/>
              </a:rPr>
              <a:t>v_prev</a:t>
            </a:r>
            <a:r>
              <a:rPr lang="en-US" sz="1600" dirty="0">
                <a:solidFill>
                  <a:schemeClr val="tx1"/>
                </a:solidFill>
                <a:latin typeface="PT Mono" panose="02060509020205020204" pitchFamily="49" charset="77"/>
              </a:rPr>
              <a:t> AND</a:t>
            </a:r>
          </a:p>
          <a:p>
            <a:r>
              <a:rPr lang="en-US" sz="1600" dirty="0">
                <a:solidFill>
                  <a:schemeClr val="tx1"/>
                </a:solidFill>
                <a:latin typeface="PT Mono" panose="02060509020205020204" pitchFamily="49" charset="77"/>
              </a:rPr>
              <a:t>       </a:t>
            </a:r>
            <a:r>
              <a:rPr lang="en-US" sz="1600" dirty="0" err="1">
                <a:solidFill>
                  <a:schemeClr val="tx1"/>
                </a:solidFill>
                <a:latin typeface="PT Mono" panose="02060509020205020204" pitchFamily="49" charset="77"/>
              </a:rPr>
              <a:t>p_post</a:t>
            </a:r>
            <a:r>
              <a:rPr lang="en-US" sz="1600" dirty="0">
                <a:solidFill>
                  <a:schemeClr val="tx1"/>
                </a:solidFill>
                <a:latin typeface="PT Mono" panose="02060509020205020204" pitchFamily="49" charset="77"/>
              </a:rPr>
              <a:t> == A*t_post^2 / 2 + </a:t>
            </a:r>
            <a:r>
              <a:rPr lang="en-US" sz="1600" dirty="0" err="1">
                <a:solidFill>
                  <a:schemeClr val="tx1"/>
                </a:solidFill>
                <a:latin typeface="PT Mono" panose="02060509020205020204" pitchFamily="49" charset="77"/>
              </a:rPr>
              <a:t>v_prev</a:t>
            </a:r>
            <a:r>
              <a:rPr lang="en-US" sz="1600" dirty="0">
                <a:solidFill>
                  <a:schemeClr val="tx1"/>
                </a:solidFill>
                <a:latin typeface="PT Mono" panose="02060509020205020204" pitchFamily="49" charset="77"/>
              </a:rPr>
              <a:t>*</a:t>
            </a:r>
            <a:r>
              <a:rPr lang="en-US" sz="1600" dirty="0" err="1">
                <a:solidFill>
                  <a:schemeClr val="tx1"/>
                </a:solidFill>
                <a:latin typeface="PT Mono" panose="02060509020205020204" pitchFamily="49" charset="77"/>
              </a:rPr>
              <a:t>t_post</a:t>
            </a:r>
            <a:r>
              <a:rPr lang="en-US" sz="1600" dirty="0">
                <a:solidFill>
                  <a:schemeClr val="tx1"/>
                </a:solidFill>
                <a:latin typeface="PT Mono" panose="02060509020205020204" pitchFamily="49" charset="77"/>
              </a:rPr>
              <a:t> + </a:t>
            </a:r>
            <a:r>
              <a:rPr lang="en-US" sz="1600" dirty="0" err="1">
                <a:solidFill>
                  <a:schemeClr val="tx1"/>
                </a:solidFill>
                <a:latin typeface="PT Mono" panose="02060509020205020204" pitchFamily="49" charset="77"/>
              </a:rPr>
              <a:t>p_pre</a:t>
            </a:r>
            <a:r>
              <a:rPr lang="en-US" sz="1600" dirty="0">
                <a:solidFill>
                  <a:schemeClr val="tx1"/>
                </a:solidFill>
                <a:latin typeface="PT Mono" panose="02060509020205020204" pitchFamily="49" charset="77"/>
              </a:rPr>
              <a:t>) OR</a:t>
            </a:r>
          </a:p>
          <a:p>
            <a:endParaRPr lang="en-US" sz="1600" dirty="0">
              <a:solidFill>
                <a:schemeClr val="tx1"/>
              </a:solidFill>
              <a:latin typeface="PT Mono" panose="02060509020205020204" pitchFamily="49" charset="77"/>
            </a:endParaRPr>
          </a:p>
          <a:p>
            <a:r>
              <a:rPr lang="en-US" sz="1600" dirty="0">
                <a:solidFill>
                  <a:schemeClr val="tx1"/>
                </a:solidFill>
                <a:latin typeface="PT Mono" panose="02060509020205020204" pitchFamily="49" charset="77"/>
              </a:rPr>
              <a:t>       </a:t>
            </a:r>
            <a:r>
              <a:rPr lang="en-US" sz="1600" dirty="0" err="1">
                <a:solidFill>
                  <a:schemeClr val="tx1"/>
                </a:solidFill>
                <a:latin typeface="PT Mono" panose="02060509020205020204" pitchFamily="49" charset="77"/>
              </a:rPr>
              <a:t>t_post</a:t>
            </a:r>
            <a:r>
              <a:rPr lang="en-US" sz="1600" dirty="0">
                <a:solidFill>
                  <a:schemeClr val="tx1"/>
                </a:solidFill>
                <a:latin typeface="PT Mono" panose="02060509020205020204" pitchFamily="49" charset="77"/>
              </a:rPr>
              <a:t> &gt;= 0 AND </a:t>
            </a:r>
          </a:p>
          <a:p>
            <a:r>
              <a:rPr lang="en-US" sz="1600" dirty="0">
                <a:solidFill>
                  <a:schemeClr val="tx1"/>
                </a:solidFill>
                <a:latin typeface="PT Mono" panose="02060509020205020204" pitchFamily="49" charset="77"/>
              </a:rPr>
              <a:t>       </a:t>
            </a:r>
            <a:r>
              <a:rPr lang="en-US" sz="1600" dirty="0" err="1">
                <a:solidFill>
                  <a:schemeClr val="tx1"/>
                </a:solidFill>
                <a:latin typeface="PT Mono" panose="02060509020205020204" pitchFamily="49" charset="77"/>
              </a:rPr>
              <a:t>a_post</a:t>
            </a:r>
            <a:r>
              <a:rPr lang="en-US" sz="1600" dirty="0">
                <a:solidFill>
                  <a:schemeClr val="tx1"/>
                </a:solidFill>
                <a:latin typeface="PT Mono" panose="02060509020205020204" pitchFamily="49" charset="77"/>
              </a:rPr>
              <a:t> == 0 AND</a:t>
            </a:r>
          </a:p>
          <a:p>
            <a:r>
              <a:rPr lang="en-US" sz="1600" dirty="0">
                <a:solidFill>
                  <a:schemeClr val="tx1"/>
                </a:solidFill>
                <a:latin typeface="PT Mono" panose="02060509020205020204" pitchFamily="49" charset="77"/>
              </a:rPr>
              <a:t>       </a:t>
            </a:r>
            <a:r>
              <a:rPr lang="en-US" sz="1600" dirty="0" err="1">
                <a:solidFill>
                  <a:schemeClr val="tx1"/>
                </a:solidFill>
                <a:latin typeface="PT Mono" panose="02060509020205020204" pitchFamily="49" charset="77"/>
              </a:rPr>
              <a:t>v_post</a:t>
            </a:r>
            <a:r>
              <a:rPr lang="en-US" sz="1600" dirty="0">
                <a:solidFill>
                  <a:schemeClr val="tx1"/>
                </a:solidFill>
                <a:latin typeface="PT Mono" panose="02060509020205020204" pitchFamily="49" charset="77"/>
              </a:rPr>
              <a:t> == </a:t>
            </a:r>
            <a:r>
              <a:rPr lang="en-US" sz="1600" dirty="0" err="1">
                <a:solidFill>
                  <a:schemeClr val="tx1"/>
                </a:solidFill>
                <a:latin typeface="PT Mono" panose="02060509020205020204" pitchFamily="49" charset="77"/>
              </a:rPr>
              <a:t>v_pre</a:t>
            </a:r>
            <a:r>
              <a:rPr lang="en-US" sz="1600" dirty="0">
                <a:solidFill>
                  <a:schemeClr val="tx1"/>
                </a:solidFill>
                <a:latin typeface="PT Mono" panose="02060509020205020204" pitchFamily="49" charset="77"/>
              </a:rPr>
              <a:t> AND </a:t>
            </a:r>
          </a:p>
          <a:p>
            <a:r>
              <a:rPr lang="en-US" sz="1600" dirty="0">
                <a:solidFill>
                  <a:schemeClr val="tx1"/>
                </a:solidFill>
                <a:latin typeface="PT Mono" panose="02060509020205020204" pitchFamily="49" charset="77"/>
              </a:rPr>
              <a:t>       </a:t>
            </a:r>
            <a:r>
              <a:rPr lang="en-US" sz="1600" dirty="0" err="1">
                <a:solidFill>
                  <a:schemeClr val="tx1"/>
                </a:solidFill>
                <a:latin typeface="PT Mono" panose="02060509020205020204" pitchFamily="49" charset="77"/>
              </a:rPr>
              <a:t>p_post</a:t>
            </a:r>
            <a:r>
              <a:rPr lang="en-US" sz="1600" dirty="0">
                <a:solidFill>
                  <a:schemeClr val="tx1"/>
                </a:solidFill>
                <a:latin typeface="PT Mono" panose="02060509020205020204" pitchFamily="49" charset="77"/>
              </a:rPr>
              <a:t> == </a:t>
            </a:r>
            <a:r>
              <a:rPr lang="en-US" sz="1600" dirty="0" err="1">
                <a:solidFill>
                  <a:schemeClr val="tx1"/>
                </a:solidFill>
                <a:latin typeface="PT Mono" panose="02060509020205020204" pitchFamily="49" charset="77"/>
              </a:rPr>
              <a:t>v_pos</a:t>
            </a:r>
            <a:r>
              <a:rPr lang="en-US" sz="1600" dirty="0">
                <a:solidFill>
                  <a:schemeClr val="tx1"/>
                </a:solidFill>
                <a:latin typeface="PT Mono" panose="02060509020205020204" pitchFamily="49" charset="77"/>
              </a:rPr>
              <a:t>*</a:t>
            </a:r>
            <a:r>
              <a:rPr lang="en-US" sz="1600" dirty="0" err="1">
                <a:solidFill>
                  <a:schemeClr val="tx1"/>
                </a:solidFill>
                <a:latin typeface="PT Mono" panose="02060509020205020204" pitchFamily="49" charset="77"/>
              </a:rPr>
              <a:t>t_post</a:t>
            </a:r>
            <a:r>
              <a:rPr lang="en-US" sz="1600" dirty="0">
                <a:solidFill>
                  <a:schemeClr val="tx1"/>
                </a:solidFill>
                <a:latin typeface="PT Mono" panose="02060509020205020204" pitchFamily="49" charset="77"/>
              </a:rPr>
              <a:t> + </a:t>
            </a:r>
            <a:r>
              <a:rPr lang="en-US" sz="1600" dirty="0" err="1">
                <a:solidFill>
                  <a:schemeClr val="tx1"/>
                </a:solidFill>
                <a:latin typeface="PT Mono" panose="02060509020205020204" pitchFamily="49" charset="77"/>
              </a:rPr>
              <a:t>p_pre</a:t>
            </a:r>
            <a:endParaRPr lang="en-US" sz="1600" dirty="0">
              <a:solidFill>
                <a:schemeClr val="tx1"/>
              </a:solidFill>
              <a:latin typeface="PT Mono" panose="02060509020205020204" pitchFamily="49" charset="77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0EA598A-EC68-F447-8709-774143DACAB7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 flipH="1">
            <a:off x="6095999" y="2296744"/>
            <a:ext cx="1" cy="352169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1D51A1F-65E3-7D44-89C0-9A50763009AD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 flipH="1">
            <a:off x="6095998" y="3622307"/>
            <a:ext cx="1" cy="352169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8F6BA561-FF4F-9945-815F-7F29B83D35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Safe Reinforcement Learning via Formal Methods</a:t>
            </a:r>
            <a:endParaRPr lang="en-GB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B5137467-9CF1-4046-BC9F-62BC05A5F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/>
              <a:t>Prof. Dr.-Ing. habil. Alois Christian Knoll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177552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BD9B4F-DC51-994F-B698-384071E8D0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18C2666-DA29-CA4B-8D0A-F546F3C41B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883519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>
                <a:latin typeface="PT Mono" panose="02060509020205020204" pitchFamily="49" charset="77"/>
                <a:ea typeface="Fira Mono" panose="020B0609050000020004" pitchFamily="49" charset="0"/>
              </a:rPr>
              <a:t> 1. </a:t>
            </a:r>
            <a:r>
              <a:rPr lang="en-US" b="1" dirty="0" err="1">
                <a:latin typeface="PT Mono" panose="02060509020205020204" pitchFamily="49" charset="77"/>
                <a:ea typeface="Fira Mono" panose="020B0609050000020004" pitchFamily="49" charset="0"/>
              </a:rPr>
              <a:t>JSCGeneric</a:t>
            </a:r>
            <a:r>
              <a:rPr lang="en-US" dirty="0">
                <a:latin typeface="PT Mono" panose="02060509020205020204" pitchFamily="49" charset="77"/>
                <a:ea typeface="Fira Mono" panose="020B0609050000020004" pitchFamily="49" charset="0"/>
              </a:rPr>
              <a:t>(</a:t>
            </a:r>
            <a:r>
              <a:rPr lang="en-US" dirty="0" err="1">
                <a:latin typeface="PT Mono" panose="02060509020205020204" pitchFamily="49" charset="77"/>
                <a:ea typeface="Fira Mono" panose="020B0609050000020004" pitchFamily="49" charset="0"/>
              </a:rPr>
              <a:t>init</a:t>
            </a:r>
            <a:r>
              <a:rPr lang="en-US" dirty="0">
                <a:latin typeface="PT Mono" panose="02060509020205020204" pitchFamily="49" charset="77"/>
                <a:ea typeface="Fira Mono" panose="020B0609050000020004" pitchFamily="49" charset="0"/>
              </a:rPr>
              <a:t>, (S,A,R,E), choose, update, done, CM, MM) {</a:t>
            </a:r>
          </a:p>
          <a:p>
            <a:pPr marL="0" indent="0">
              <a:buNone/>
            </a:pPr>
            <a:r>
              <a:rPr lang="en-US" dirty="0">
                <a:latin typeface="PT Mono" panose="02060509020205020204" pitchFamily="49" charset="77"/>
                <a:ea typeface="Fira Mono" panose="020B0609050000020004" pitchFamily="49" charset="0"/>
              </a:rPr>
              <a:t> 2.     </a:t>
            </a:r>
            <a:r>
              <a:rPr lang="en-US" dirty="0" err="1">
                <a:latin typeface="PT Mono" panose="02060509020205020204" pitchFamily="49" charset="77"/>
                <a:ea typeface="Fira Mono" panose="020B0609050000020004" pitchFamily="49" charset="0"/>
              </a:rPr>
              <a:t>prev</a:t>
            </a:r>
            <a:r>
              <a:rPr lang="en-US" dirty="0">
                <a:latin typeface="PT Mono" panose="02060509020205020204" pitchFamily="49" charset="77"/>
                <a:ea typeface="Fira Mono" panose="020B0609050000020004" pitchFamily="49" charset="0"/>
              </a:rPr>
              <a:t> := </a:t>
            </a:r>
            <a:r>
              <a:rPr lang="en-US" dirty="0" err="1">
                <a:latin typeface="PT Mono" panose="02060509020205020204" pitchFamily="49" charset="77"/>
                <a:ea typeface="Fira Mono" panose="020B0609050000020004" pitchFamily="49" charset="0"/>
              </a:rPr>
              <a:t>curr</a:t>
            </a:r>
            <a:r>
              <a:rPr lang="en-US" dirty="0">
                <a:latin typeface="PT Mono" panose="02060509020205020204" pitchFamily="49" charset="77"/>
                <a:ea typeface="Fira Mono" panose="020B0609050000020004" pitchFamily="49" charset="0"/>
              </a:rPr>
              <a:t> := </a:t>
            </a:r>
            <a:r>
              <a:rPr lang="en-US" dirty="0" err="1">
                <a:latin typeface="PT Mono" panose="02060509020205020204" pitchFamily="49" charset="77"/>
                <a:ea typeface="Fira Mono" panose="020B0609050000020004" pitchFamily="49" charset="0"/>
              </a:rPr>
              <a:t>init</a:t>
            </a:r>
            <a:r>
              <a:rPr lang="en-US" dirty="0">
                <a:latin typeface="PT Mono" panose="02060509020205020204" pitchFamily="49" charset="77"/>
                <a:ea typeface="Fira Mono" panose="020B060905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latin typeface="PT Mono" panose="02060509020205020204" pitchFamily="49" charset="77"/>
                <a:ea typeface="Fira Mono" panose="020B0609050000020004" pitchFamily="49" charset="0"/>
              </a:rPr>
              <a:t> 3.     a0   := NOP;</a:t>
            </a:r>
          </a:p>
          <a:p>
            <a:pPr marL="0" indent="0">
              <a:buNone/>
            </a:pPr>
            <a:r>
              <a:rPr lang="en-US" dirty="0">
                <a:latin typeface="PT Mono" panose="02060509020205020204" pitchFamily="49" charset="77"/>
                <a:ea typeface="Fira Mono" panose="020B0609050000020004" pitchFamily="49" charset="0"/>
              </a:rPr>
              <a:t> 4.     while (!done(</a:t>
            </a:r>
            <a:r>
              <a:rPr lang="en-US" dirty="0" err="1">
                <a:latin typeface="PT Mono" panose="02060509020205020204" pitchFamily="49" charset="77"/>
                <a:ea typeface="Fira Mono" panose="020B0609050000020004" pitchFamily="49" charset="0"/>
              </a:rPr>
              <a:t>curr</a:t>
            </a:r>
            <a:r>
              <a:rPr lang="en-US" dirty="0">
                <a:latin typeface="PT Mono" panose="02060509020205020204" pitchFamily="49" charset="77"/>
                <a:ea typeface="Fira Mono" panose="020B0609050000020004" pitchFamily="49" charset="0"/>
              </a:rPr>
              <a:t>)) {</a:t>
            </a:r>
          </a:p>
          <a:p>
            <a:pPr marL="0" indent="0">
              <a:buNone/>
            </a:pPr>
            <a:r>
              <a:rPr lang="en-US" dirty="0">
                <a:latin typeface="PT Mono" panose="02060509020205020204" pitchFamily="49" charset="77"/>
                <a:ea typeface="Fira Mono" panose="020B0609050000020004" pitchFamily="49" charset="0"/>
              </a:rPr>
              <a:t> 5.         if (</a:t>
            </a:r>
            <a:r>
              <a:rPr lang="en-US" b="1" dirty="0">
                <a:latin typeface="PT Mono" panose="02060509020205020204" pitchFamily="49" charset="77"/>
                <a:ea typeface="Fira Mono" panose="020B0609050000020004" pitchFamily="49" charset="0"/>
              </a:rPr>
              <a:t>MM(</a:t>
            </a:r>
            <a:r>
              <a:rPr lang="en-US" b="1" dirty="0" err="1">
                <a:latin typeface="PT Mono" panose="02060509020205020204" pitchFamily="49" charset="77"/>
                <a:ea typeface="Fira Mono" panose="020B0609050000020004" pitchFamily="49" charset="0"/>
              </a:rPr>
              <a:t>prev</a:t>
            </a:r>
            <a:r>
              <a:rPr lang="en-US" b="1" dirty="0">
                <a:latin typeface="PT Mono" panose="02060509020205020204" pitchFamily="49" charset="77"/>
                <a:ea typeface="Fira Mono" panose="020B0609050000020004" pitchFamily="49" charset="0"/>
              </a:rPr>
              <a:t>, </a:t>
            </a:r>
            <a:r>
              <a:rPr lang="en-US" b="1" dirty="0" err="1">
                <a:latin typeface="PT Mono" panose="02060509020205020204" pitchFamily="49" charset="77"/>
                <a:ea typeface="Fira Mono" panose="020B0609050000020004" pitchFamily="49" charset="0"/>
              </a:rPr>
              <a:t>curr</a:t>
            </a:r>
            <a:r>
              <a:rPr lang="en-US" b="1" dirty="0">
                <a:latin typeface="PT Mono" panose="02060509020205020204" pitchFamily="49" charset="77"/>
                <a:ea typeface="Fira Mono" panose="020B0609050000020004" pitchFamily="49" charset="0"/>
              </a:rPr>
              <a:t>)</a:t>
            </a:r>
            <a:r>
              <a:rPr lang="en-US" dirty="0">
                <a:latin typeface="PT Mono" panose="02060509020205020204" pitchFamily="49" charset="77"/>
                <a:ea typeface="Fira Mono" panose="020B0609050000020004" pitchFamily="49" charset="0"/>
              </a:rPr>
              <a:t>) {</a:t>
            </a:r>
          </a:p>
          <a:p>
            <a:pPr marL="0" indent="0">
              <a:buNone/>
            </a:pPr>
            <a:r>
              <a:rPr lang="en-US" dirty="0">
                <a:latin typeface="PT Mono" panose="02060509020205020204" pitchFamily="49" charset="77"/>
                <a:ea typeface="Fira Mono" panose="020B0609050000020004" pitchFamily="49" charset="0"/>
              </a:rPr>
              <a:t> 6.             u := choose({a ∈ A | </a:t>
            </a:r>
            <a:r>
              <a:rPr lang="en-US" b="1" dirty="0">
                <a:latin typeface="PT Mono" panose="02060509020205020204" pitchFamily="49" charset="77"/>
                <a:ea typeface="Fira Mono" panose="020B0609050000020004" pitchFamily="49" charset="0"/>
              </a:rPr>
              <a:t>CM(a, </a:t>
            </a:r>
            <a:r>
              <a:rPr lang="en-US" b="1" dirty="0" err="1">
                <a:latin typeface="PT Mono" panose="02060509020205020204" pitchFamily="49" charset="77"/>
                <a:ea typeface="Fira Mono" panose="020B0609050000020004" pitchFamily="49" charset="0"/>
              </a:rPr>
              <a:t>curr</a:t>
            </a:r>
            <a:r>
              <a:rPr lang="en-US" b="1" dirty="0">
                <a:latin typeface="PT Mono" panose="02060509020205020204" pitchFamily="49" charset="77"/>
                <a:ea typeface="Fira Mono" panose="020B0609050000020004" pitchFamily="49" charset="0"/>
              </a:rPr>
              <a:t>)</a:t>
            </a:r>
            <a:r>
              <a:rPr lang="en-US" dirty="0">
                <a:latin typeface="PT Mono" panose="02060509020205020204" pitchFamily="49" charset="77"/>
                <a:ea typeface="Fira Mono" panose="020B0609050000020004" pitchFamily="49" charset="0"/>
              </a:rPr>
              <a:t>});</a:t>
            </a:r>
          </a:p>
          <a:p>
            <a:pPr marL="0" indent="0">
              <a:buNone/>
            </a:pPr>
            <a:r>
              <a:rPr lang="en-US" dirty="0">
                <a:latin typeface="PT Mono" panose="02060509020205020204" pitchFamily="49" charset="77"/>
                <a:ea typeface="Fira Mono" panose="020B0609050000020004" pitchFamily="49" charset="0"/>
              </a:rPr>
              <a:t> 7.         } else {</a:t>
            </a:r>
          </a:p>
          <a:p>
            <a:pPr marL="0" indent="0">
              <a:buNone/>
            </a:pPr>
            <a:r>
              <a:rPr lang="en-US" dirty="0">
                <a:latin typeface="PT Mono" panose="02060509020205020204" pitchFamily="49" charset="77"/>
                <a:ea typeface="Fira Mono" panose="020B0609050000020004" pitchFamily="49" charset="0"/>
              </a:rPr>
              <a:t> 8.             u := choose(A);</a:t>
            </a:r>
            <a:endParaRPr lang="en-US" b="1" dirty="0">
              <a:solidFill>
                <a:srgbClr val="C00000"/>
              </a:solidFill>
              <a:latin typeface="PT Mono" panose="02060509020205020204" pitchFamily="49" charset="77"/>
              <a:ea typeface="Fira Mono" panose="020B06090500000200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PT Mono" panose="02060509020205020204" pitchFamily="49" charset="77"/>
                <a:ea typeface="Fira Mono" panose="020B0609050000020004" pitchFamily="49" charset="0"/>
              </a:rPr>
              <a:t> 9.	      }</a:t>
            </a:r>
          </a:p>
          <a:p>
            <a:pPr marL="0" indent="0">
              <a:buNone/>
            </a:pPr>
            <a:r>
              <a:rPr lang="en-US" dirty="0">
                <a:latin typeface="PT Mono" panose="02060509020205020204" pitchFamily="49" charset="77"/>
                <a:ea typeface="Fira Mono" panose="020B0609050000020004" pitchFamily="49" charset="0"/>
              </a:rPr>
              <a:t>10.         </a:t>
            </a:r>
            <a:r>
              <a:rPr lang="en-US" dirty="0" err="1">
                <a:latin typeface="PT Mono" panose="02060509020205020204" pitchFamily="49" charset="77"/>
                <a:ea typeface="Fira Mono" panose="020B0609050000020004" pitchFamily="49" charset="0"/>
              </a:rPr>
              <a:t>prev</a:t>
            </a:r>
            <a:r>
              <a:rPr lang="en-US" dirty="0">
                <a:latin typeface="PT Mono" panose="02060509020205020204" pitchFamily="49" charset="77"/>
                <a:ea typeface="Fira Mono" panose="020B0609050000020004" pitchFamily="49" charset="0"/>
              </a:rPr>
              <a:t> := </a:t>
            </a:r>
            <a:r>
              <a:rPr lang="en-US" dirty="0" err="1">
                <a:latin typeface="PT Mono" panose="02060509020205020204" pitchFamily="49" charset="77"/>
                <a:ea typeface="Fira Mono" panose="020B0609050000020004" pitchFamily="49" charset="0"/>
              </a:rPr>
              <a:t>curr</a:t>
            </a:r>
            <a:r>
              <a:rPr lang="en-US" dirty="0">
                <a:latin typeface="PT Mono" panose="02060509020205020204" pitchFamily="49" charset="77"/>
                <a:ea typeface="Fira Mono" panose="020B060905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latin typeface="PT Mono" panose="02060509020205020204" pitchFamily="49" charset="77"/>
                <a:ea typeface="Fira Mono" panose="020B0609050000020004" pitchFamily="49" charset="0"/>
              </a:rPr>
              <a:t>11.         </a:t>
            </a:r>
            <a:r>
              <a:rPr lang="en-US" dirty="0" err="1">
                <a:latin typeface="PT Mono" panose="02060509020205020204" pitchFamily="49" charset="77"/>
                <a:ea typeface="Fira Mono" panose="020B0609050000020004" pitchFamily="49" charset="0"/>
              </a:rPr>
              <a:t>curr</a:t>
            </a:r>
            <a:r>
              <a:rPr lang="en-US" dirty="0">
                <a:latin typeface="PT Mono" panose="02060509020205020204" pitchFamily="49" charset="77"/>
                <a:ea typeface="Fira Mono" panose="020B0609050000020004" pitchFamily="49" charset="0"/>
              </a:rPr>
              <a:t> := E(u, </a:t>
            </a:r>
            <a:r>
              <a:rPr lang="en-US" dirty="0" err="1">
                <a:latin typeface="PT Mono" panose="02060509020205020204" pitchFamily="49" charset="77"/>
                <a:ea typeface="Fira Mono" panose="020B0609050000020004" pitchFamily="49" charset="0"/>
              </a:rPr>
              <a:t>prev</a:t>
            </a:r>
            <a:r>
              <a:rPr lang="en-US" dirty="0">
                <a:latin typeface="PT Mono" panose="02060509020205020204" pitchFamily="49" charset="77"/>
                <a:ea typeface="Fira Mono" panose="020B06090500000200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latin typeface="PT Mono" panose="02060509020205020204" pitchFamily="49" charset="77"/>
                <a:ea typeface="Fira Mono" panose="020B0609050000020004" pitchFamily="49" charset="0"/>
              </a:rPr>
              <a:t>12.         update(</a:t>
            </a:r>
            <a:r>
              <a:rPr lang="en-US" dirty="0" err="1">
                <a:latin typeface="PT Mono" panose="02060509020205020204" pitchFamily="49" charset="77"/>
                <a:ea typeface="Fira Mono" panose="020B0609050000020004" pitchFamily="49" charset="0"/>
              </a:rPr>
              <a:t>prev</a:t>
            </a:r>
            <a:r>
              <a:rPr lang="en-US" dirty="0">
                <a:latin typeface="PT Mono" panose="02060509020205020204" pitchFamily="49" charset="77"/>
                <a:ea typeface="Fira Mono" panose="020B0609050000020004" pitchFamily="49" charset="0"/>
              </a:rPr>
              <a:t>, u, </a:t>
            </a:r>
            <a:r>
              <a:rPr lang="en-US" dirty="0" err="1">
                <a:latin typeface="PT Mono" panose="02060509020205020204" pitchFamily="49" charset="77"/>
                <a:ea typeface="Fira Mono" panose="020B0609050000020004" pitchFamily="49" charset="0"/>
              </a:rPr>
              <a:t>curr</a:t>
            </a:r>
            <a:r>
              <a:rPr lang="en-US" dirty="0">
                <a:latin typeface="PT Mono" panose="02060509020205020204" pitchFamily="49" charset="77"/>
                <a:ea typeface="Fira Mono" panose="020B06090500000200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latin typeface="PT Mono" panose="02060509020205020204" pitchFamily="49" charset="77"/>
                <a:ea typeface="Fira Mono" panose="020B0609050000020004" pitchFamily="49" charset="0"/>
              </a:rPr>
              <a:t>13.     }</a:t>
            </a:r>
          </a:p>
          <a:p>
            <a:pPr marL="0" indent="0">
              <a:buNone/>
            </a:pPr>
            <a:r>
              <a:rPr lang="en-US" dirty="0">
                <a:latin typeface="PT Mono" panose="02060509020205020204" pitchFamily="49" charset="77"/>
                <a:ea typeface="Fira Mono" panose="020B0609050000020004" pitchFamily="49" charset="0"/>
              </a:rPr>
              <a:t>14. 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97EE63-314C-904A-98CE-9E35853211F9}"/>
              </a:ext>
            </a:extLst>
          </p:cNvPr>
          <p:cNvSpPr txBox="1"/>
          <p:nvPr/>
        </p:nvSpPr>
        <p:spPr>
          <a:xfrm>
            <a:off x="5473995" y="3901614"/>
            <a:ext cx="62732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2D75B6"/>
                </a:solidFill>
              </a:rPr>
              <a:t>// or do something more clever (ask expert, …)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12AA00B-2DD0-524E-B3E5-40840C9968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Safe Reinforcement Learning via Formal Methods</a:t>
            </a:r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093C44F-7D3D-E649-AA95-0610A4727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/>
              <a:t>Prof. Dr.-Ing. habil. Alois Christian Knoll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0331695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581554-C79B-3646-9C2F-8635E77F8A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ModelPlex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08FC9C-8F17-694E-86F4-EB149B33578E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b="1" dirty="0"/>
                  <a:t>Input: </a:t>
                </a:r>
                <a:br>
                  <a:rPr lang="en-US" dirty="0"/>
                </a:br>
                <a:r>
                  <a:rPr lang="en-US" dirty="0"/>
                  <a:t>verified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</m:oMath>
                </a14:m>
                <a:r>
                  <a:rPr lang="en-US" dirty="0"/>
                  <a:t> formula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𝜙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begChr m:val="["/>
                        <m:endChr m:val="]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p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b="1" dirty="0"/>
                  <a:t>Output</a:t>
                </a:r>
                <a:r>
                  <a:rPr lang="en-US" dirty="0"/>
                  <a:t>: </a:t>
                </a:r>
                <a:br>
                  <a:rPr lang="en-US" dirty="0"/>
                </a:br>
                <a:r>
                  <a:rPr lang="en-US" dirty="0"/>
                  <a:t>(simpler) arithmetic formula</a:t>
                </a:r>
              </a:p>
              <a:p>
                <a:r>
                  <a:rPr lang="en-US" b="1" dirty="0"/>
                  <a:t>Task:</a:t>
                </a:r>
                <a:br>
                  <a:rPr lang="en-US" dirty="0"/>
                </a:br>
                <a:r>
                  <a:rPr lang="en-US" dirty="0"/>
                  <a:t>Rewrite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</m:oMath>
                </a14:m>
                <a:r>
                  <a:rPr lang="en-US" dirty="0"/>
                  <a:t> formula </a:t>
                </a:r>
                <a:br>
                  <a:rPr lang="en-US" dirty="0"/>
                </a:br>
                <a:r>
                  <a:rPr lang="en-US" dirty="0"/>
                  <a:t>Apply Theorem Proving until nothing can be done anymore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08FC9C-8F17-694E-86F4-EB149B33578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1956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03086B9-26F7-6E42-95BE-E4CD4E078F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3C0B7F1-F264-0742-B08E-0C568D2AF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6A964-B840-4B3E-AA34-E2AE0B860AFA}" type="slidenum">
              <a:rPr lang="en-GB" smtClean="0"/>
              <a:t>56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042785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4B1D3334-29DA-5B41-850B-AED32DC32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ModelPlex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42C567E-358B-B24E-872C-E468BDBC6F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Calculation Rules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Automatic Reasoning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3ACD68-9491-E344-BD28-C8C4B0ECD9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466" y="4360324"/>
            <a:ext cx="9715068" cy="18166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4E9C1AF-3F40-D844-AEEB-87DED5ADBD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0850" y="2286112"/>
            <a:ext cx="8750300" cy="1130300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43EA11D-6553-724E-B065-04E8A9EC87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A8A8E0A-6E38-FF4C-A308-5D858E003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/>
              <a:t>Prof. Dr.-Ing. habil. Alois Christian Knoll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2332448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910208-EC1F-8041-9EC6-C7DA6ABA1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9289D9-14FB-F24D-9815-0BCD60D44C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are many good reasons to formally verify a system!</a:t>
            </a:r>
          </a:p>
          <a:p>
            <a:endParaRPr lang="en-US" dirty="0"/>
          </a:p>
          <a:p>
            <a:r>
              <a:rPr lang="en-US" dirty="0"/>
              <a:t>Model Checking</a:t>
            </a:r>
          </a:p>
          <a:p>
            <a:endParaRPr lang="en-US" dirty="0"/>
          </a:p>
          <a:p>
            <a:r>
              <a:rPr lang="en-US" dirty="0"/>
              <a:t>MDP Verification via PRISM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Policy Verification of a Neural Network</a:t>
            </a:r>
          </a:p>
          <a:p>
            <a:endParaRPr lang="en-US" dirty="0"/>
          </a:p>
          <a:p>
            <a:r>
              <a:rPr lang="en-US" dirty="0"/>
              <a:t>Runtime Verification via Hybrid Programs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F46784-5940-D44E-8F79-7535256F1B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1555E3-149E-9240-BD09-6571C8B80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/>
              <a:t>Prof. Dr.-Ing. habil. Alois Christian Knoll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1962522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0F84AB-6897-6446-A701-8F8DC1FF84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Does it make 100% fail prove?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229858-6F97-A240-992F-C901C23CDD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sz="3600" b="1" dirty="0"/>
              <a:t>Not in practice…</a:t>
            </a:r>
          </a:p>
          <a:p>
            <a:endParaRPr lang="en-US" dirty="0"/>
          </a:p>
          <a:p>
            <a:r>
              <a:rPr lang="en-US" dirty="0"/>
              <a:t>Specification might incomplete / wrong</a:t>
            </a:r>
          </a:p>
          <a:p>
            <a:endParaRPr lang="en-US" dirty="0"/>
          </a:p>
          <a:p>
            <a:r>
              <a:rPr lang="en-US" dirty="0"/>
              <a:t>Assumptions might be violated (independent and identically sampled data, …)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Alignment Problem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Numeric errors </a:t>
            </a:r>
            <a:r>
              <a:rPr lang="en-US" dirty="0">
                <a:sym typeface="Wingdings" pitchFamily="2" charset="2"/>
              </a:rPr>
              <a:t> Verification of the implementation important</a:t>
            </a:r>
          </a:p>
          <a:p>
            <a:endParaRPr lang="en-US" dirty="0"/>
          </a:p>
          <a:p>
            <a:r>
              <a:rPr lang="en-US" dirty="0"/>
              <a:t>Models might not reflect reality, or are too simple</a:t>
            </a:r>
          </a:p>
          <a:p>
            <a:endParaRPr lang="en-US" dirty="0"/>
          </a:p>
          <a:p>
            <a:r>
              <a:rPr lang="en-US" dirty="0"/>
              <a:t>Misleading Probabilities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1E363E1-2A06-2448-B4B8-F0609758AA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1F201D1-B8A8-5D4D-8B4D-C889B19026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/>
              <a:t>Prof. Dr.-Ing. habil. Alois Christian Knoll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385999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120573-9557-6D4F-9705-141F72A526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Adversarial Examples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FA8DD4-337B-DA48-9CDE-531B5894A2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6663" y="1690688"/>
            <a:ext cx="7878674" cy="4433665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6591DC-C37D-A54F-A95C-A4FEB4FB49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de-DE"/>
              <a:t>Robust Physical-World Attacks on Deep Learning Visual Classification</a:t>
            </a:r>
            <a:endParaRPr lang="en-GB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96132BC-421B-4145-8BC3-83620EDD84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/>
              <a:t>Prof. Dr.-Ing. habil. Alois Christian Knoll</a:t>
            </a:r>
            <a:endParaRPr lang="en-GB" dirty="0"/>
          </a:p>
        </p:txBody>
      </p:sp>
      <p:sp>
        <p:nvSpPr>
          <p:cNvPr id="11" name="Date Placeholder 8">
            <a:extLst>
              <a:ext uri="{FF2B5EF4-FFF2-40B4-BE49-F238E27FC236}">
                <a16:creationId xmlns:a16="http://schemas.microsoft.com/office/drawing/2014/main" id="{7A5CDDFA-22F6-5C49-9461-FD3316D4923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Why Formal Verification?</a:t>
            </a:r>
          </a:p>
        </p:txBody>
      </p:sp>
    </p:spTree>
    <p:extLst>
      <p:ext uri="{BB962C8B-B14F-4D97-AF65-F5344CB8AC3E}">
        <p14:creationId xmlns:p14="http://schemas.microsoft.com/office/powerpoint/2010/main" val="217114377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1EE5E1-BE68-D54F-BB7E-6A2F238C9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Literature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1262AA-512E-A74F-9E21-DCB80085DB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9FB30A-ACF8-B84B-BD2C-B45385EF6E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B77798-7379-AE47-9632-1FA77CBD3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/>
              <a:t>Prof. Dr.-Ing. habil. Alois Christian Knoll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874830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120573-9557-6D4F-9705-141F72A526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Safe and Fast Exploration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6591DC-C37D-A54F-A95C-A4FEB4FB49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/>
              <a:t>chrome://dino/</a:t>
            </a:r>
            <a:endParaRPr lang="en-GB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96132BC-421B-4145-8BC3-83620EDD84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/>
              <a:t>Prof. Dr.-Ing. habil. Alois Christian Knoll</a:t>
            </a:r>
            <a:endParaRPr lang="en-GB" dirty="0"/>
          </a:p>
        </p:txBody>
      </p:sp>
      <p:pic>
        <p:nvPicPr>
          <p:cNvPr id="6" name="trex-runner.mov">
            <a:hlinkClick r:id="" action="ppaction://media"/>
            <a:extLst>
              <a:ext uri="{FF2B5EF4-FFF2-40B4-BE49-F238E27FC236}">
                <a16:creationId xmlns:a16="http://schemas.microsoft.com/office/drawing/2014/main" id="{A1325403-8FAB-E544-A944-485ED7B727C9}"/>
              </a:ext>
            </a:extLst>
          </p:cNvPr>
          <p:cNvPicPr>
            <a:picLocks noGrp="1" noChangeAspect="1"/>
          </p:cNvPicPr>
          <p:nvPr>
            <p:ph sz="half"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" y="1825625"/>
            <a:ext cx="6688539" cy="3551238"/>
          </a:xfr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2347955-5C37-5C41-BDC6-0C3274BD6920}"/>
              </a:ext>
            </a:extLst>
          </p:cNvPr>
          <p:cNvSpPr txBox="1">
            <a:spLocks/>
          </p:cNvSpPr>
          <p:nvPr/>
        </p:nvSpPr>
        <p:spPr>
          <a:xfrm>
            <a:off x="8153400" y="1825625"/>
            <a:ext cx="32004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Exploration too dangerous and </a:t>
            </a:r>
            <a:r>
              <a:rPr lang="en-US" dirty="0" err="1"/>
              <a:t>inefficent</a:t>
            </a:r>
            <a:endParaRPr lang="en-US" dirty="0"/>
          </a:p>
          <a:p>
            <a:r>
              <a:rPr lang="en-US" dirty="0"/>
              <a:t>Inject domain knowledge via specifications</a:t>
            </a:r>
          </a:p>
        </p:txBody>
      </p:sp>
      <p:sp>
        <p:nvSpPr>
          <p:cNvPr id="11" name="Date Placeholder 8">
            <a:extLst>
              <a:ext uri="{FF2B5EF4-FFF2-40B4-BE49-F238E27FC236}">
                <a16:creationId xmlns:a16="http://schemas.microsoft.com/office/drawing/2014/main" id="{82030B31-4051-0143-A32D-F370D5A7B1C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Why Formal Verification?</a:t>
            </a:r>
          </a:p>
        </p:txBody>
      </p:sp>
    </p:spTree>
    <p:extLst>
      <p:ext uri="{BB962C8B-B14F-4D97-AF65-F5344CB8AC3E}">
        <p14:creationId xmlns:p14="http://schemas.microsoft.com/office/powerpoint/2010/main" val="2636045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25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31B30B-D971-7D43-94B8-BA451EB4F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 vs Safety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619F963F-5110-F346-BDFA-349A2BB2E471}"/>
              </a:ext>
            </a:extLst>
          </p:cNvPr>
          <p:cNvGrpSpPr/>
          <p:nvPr/>
        </p:nvGrpSpPr>
        <p:grpSpPr>
          <a:xfrm>
            <a:off x="1534236" y="1690688"/>
            <a:ext cx="9819564" cy="1092664"/>
            <a:chOff x="1534236" y="2442526"/>
            <a:chExt cx="9819564" cy="109266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A86EDA45-32A9-9242-AC72-E7E2D49BCC69}"/>
                </a:ext>
              </a:extLst>
            </p:cNvPr>
            <p:cNvSpPr/>
            <p:nvPr/>
          </p:nvSpPr>
          <p:spPr>
            <a:xfrm>
              <a:off x="4143869" y="2442526"/>
              <a:ext cx="3493826" cy="109266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/>
                <a:t>Clever RL Algorithm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3D7DDA7-953A-D84E-B275-0CB2E71131B8}"/>
                </a:ext>
              </a:extLst>
            </p:cNvPr>
            <p:cNvSpPr txBox="1"/>
            <p:nvPr/>
          </p:nvSpPr>
          <p:spPr>
            <a:xfrm>
              <a:off x="1534236" y="2696470"/>
              <a:ext cx="183605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/>
                <a:t>Problem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E8D752E-137A-7242-867E-B69D4B4EFDDD}"/>
                </a:ext>
              </a:extLst>
            </p:cNvPr>
            <p:cNvSpPr txBox="1"/>
            <p:nvPr/>
          </p:nvSpPr>
          <p:spPr>
            <a:xfrm>
              <a:off x="8411277" y="2696469"/>
              <a:ext cx="294252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Optimized Policy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4A6BC503-21CE-C541-A909-DF993C15B68C}"/>
                </a:ext>
              </a:extLst>
            </p:cNvPr>
            <p:cNvCxnSpPr>
              <a:cxnSpLocks/>
              <a:stCxn id="5" idx="3"/>
              <a:endCxn id="4" idx="1"/>
            </p:cNvCxnSpPr>
            <p:nvPr/>
          </p:nvCxnSpPr>
          <p:spPr>
            <a:xfrm>
              <a:off x="3370287" y="2988858"/>
              <a:ext cx="773582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265B8D8F-3083-3642-944B-171A6F7BAD63}"/>
                </a:ext>
              </a:extLst>
            </p:cNvPr>
            <p:cNvCxnSpPr>
              <a:cxnSpLocks/>
              <a:stCxn id="4" idx="3"/>
              <a:endCxn id="6" idx="1"/>
            </p:cNvCxnSpPr>
            <p:nvPr/>
          </p:nvCxnSpPr>
          <p:spPr>
            <a:xfrm flipV="1">
              <a:off x="7637695" y="2988857"/>
              <a:ext cx="773582" cy="1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0E4B716B-9BE4-3147-A137-48ACBFD7EC26}"/>
              </a:ext>
            </a:extLst>
          </p:cNvPr>
          <p:cNvGrpSpPr/>
          <p:nvPr/>
        </p:nvGrpSpPr>
        <p:grpSpPr>
          <a:xfrm>
            <a:off x="838200" y="3727345"/>
            <a:ext cx="9846860" cy="1092664"/>
            <a:chOff x="838200" y="4581467"/>
            <a:chExt cx="9846860" cy="1092664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8A0E2FA-78CA-F647-B83F-DEAE8B2769D5}"/>
                </a:ext>
              </a:extLst>
            </p:cNvPr>
            <p:cNvSpPr/>
            <p:nvPr/>
          </p:nvSpPr>
          <p:spPr>
            <a:xfrm>
              <a:off x="4143869" y="4581467"/>
              <a:ext cx="3493826" cy="109266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/>
                <a:t>Theorem Solver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211FFDC-9711-9847-9B29-2A9760B14348}"/>
                </a:ext>
              </a:extLst>
            </p:cNvPr>
            <p:cNvSpPr txBox="1"/>
            <p:nvPr/>
          </p:nvSpPr>
          <p:spPr>
            <a:xfrm>
              <a:off x="838200" y="4835411"/>
              <a:ext cx="253208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/>
                <a:t>Specification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22E61DE-B7DC-B34F-8FAB-698835118768}"/>
                </a:ext>
              </a:extLst>
            </p:cNvPr>
            <p:cNvSpPr txBox="1"/>
            <p:nvPr/>
          </p:nvSpPr>
          <p:spPr>
            <a:xfrm>
              <a:off x="8411277" y="4835411"/>
              <a:ext cx="227378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Safe Policy</a:t>
              </a: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474DB118-6CC2-BF48-83DD-7151136C5641}"/>
                </a:ext>
              </a:extLst>
            </p:cNvPr>
            <p:cNvCxnSpPr>
              <a:cxnSpLocks/>
              <a:stCxn id="31" idx="3"/>
              <a:endCxn id="30" idx="1"/>
            </p:cNvCxnSpPr>
            <p:nvPr/>
          </p:nvCxnSpPr>
          <p:spPr>
            <a:xfrm>
              <a:off x="3370287" y="5127799"/>
              <a:ext cx="773582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8554956B-D633-CD4D-BBC9-936C28D1F96C}"/>
                </a:ext>
              </a:extLst>
            </p:cNvPr>
            <p:cNvCxnSpPr>
              <a:cxnSpLocks/>
              <a:stCxn id="30" idx="3"/>
              <a:endCxn id="32" idx="1"/>
            </p:cNvCxnSpPr>
            <p:nvPr/>
          </p:nvCxnSpPr>
          <p:spPr>
            <a:xfrm>
              <a:off x="7637695" y="5127799"/>
              <a:ext cx="773582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F4408772-A92D-5B44-8C61-3DAB8D54A073}"/>
              </a:ext>
            </a:extLst>
          </p:cNvPr>
          <p:cNvGrpSpPr/>
          <p:nvPr/>
        </p:nvGrpSpPr>
        <p:grpSpPr>
          <a:xfrm>
            <a:off x="3215017" y="2633742"/>
            <a:ext cx="5351530" cy="3378930"/>
            <a:chOff x="3215017" y="2633742"/>
            <a:chExt cx="5351530" cy="3378930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CE4649AF-3C98-3B4B-9415-15D9DE25D1FE}"/>
                </a:ext>
              </a:extLst>
            </p:cNvPr>
            <p:cNvSpPr txBox="1"/>
            <p:nvPr/>
          </p:nvSpPr>
          <p:spPr>
            <a:xfrm>
              <a:off x="5568418" y="2633742"/>
              <a:ext cx="644728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200" dirty="0">
                  <a:solidFill>
                    <a:srgbClr val="2D75B6"/>
                  </a:solidFill>
                </a:rPr>
                <a:t>+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5AA5688B-5BEA-334C-90EE-59A0F145FCCE}"/>
                </a:ext>
              </a:extLst>
            </p:cNvPr>
            <p:cNvSpPr txBox="1"/>
            <p:nvPr/>
          </p:nvSpPr>
          <p:spPr>
            <a:xfrm>
              <a:off x="3215017" y="5366341"/>
              <a:ext cx="535153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>
                  <a:solidFill>
                    <a:srgbClr val="2D75B6"/>
                  </a:solidFill>
                </a:rPr>
                <a:t>Optimized and Safe Policy?</a:t>
              </a:r>
            </a:p>
          </p:txBody>
        </p:sp>
      </p:grp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F1939AD6-FD02-DB4C-B6DA-4677636A77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69F9C6DF-C541-2F4E-BBDF-7B2643CE70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/>
              <a:t>Prof. Dr.-Ing. habil. Alois Christian Knoll</a:t>
            </a:r>
            <a:endParaRPr lang="en-GB" dirty="0"/>
          </a:p>
        </p:txBody>
      </p:sp>
      <p:sp>
        <p:nvSpPr>
          <p:cNvPr id="24" name="Date Placeholder 8">
            <a:extLst>
              <a:ext uri="{FF2B5EF4-FFF2-40B4-BE49-F238E27FC236}">
                <a16:creationId xmlns:a16="http://schemas.microsoft.com/office/drawing/2014/main" id="{FC91659C-C0CA-FB49-95C7-476E211ADB6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Why Formal Verification?</a:t>
            </a:r>
          </a:p>
        </p:txBody>
      </p:sp>
    </p:spTree>
    <p:extLst>
      <p:ext uri="{BB962C8B-B14F-4D97-AF65-F5344CB8AC3E}">
        <p14:creationId xmlns:p14="http://schemas.microsoft.com/office/powerpoint/2010/main" val="979028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14F82-D01F-7A4D-8BDB-5C4D3EB1A3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Model Verification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B771C114-DB6A-0049-9BD6-D5B3347D48B3}"/>
              </a:ext>
            </a:extLst>
          </p:cNvPr>
          <p:cNvSpPr txBox="1"/>
          <p:nvPr/>
        </p:nvSpPr>
        <p:spPr>
          <a:xfrm>
            <a:off x="549250" y="4044639"/>
            <a:ext cx="51031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2D75B6"/>
                </a:solidFill>
              </a:rPr>
              <a:t>Does my MDP reflect the reality?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D07A6E70-4B82-4047-8E3B-F6D6320D8018}"/>
              </a:ext>
            </a:extLst>
          </p:cNvPr>
          <p:cNvSpPr txBox="1"/>
          <p:nvPr/>
        </p:nvSpPr>
        <p:spPr>
          <a:xfrm>
            <a:off x="3488121" y="5119830"/>
            <a:ext cx="78656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2D75B6"/>
                </a:solidFill>
              </a:rPr>
              <a:t>Will at least 95% of my runs end up in a good state?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09AEAD8-9FF7-B145-AD30-FC0B87A0BDA0}"/>
              </a:ext>
            </a:extLst>
          </p:cNvPr>
          <p:cNvGrpSpPr/>
          <p:nvPr/>
        </p:nvGrpSpPr>
        <p:grpSpPr>
          <a:xfrm>
            <a:off x="423235" y="1690688"/>
            <a:ext cx="11345529" cy="1894893"/>
            <a:chOff x="419210" y="1406773"/>
            <a:chExt cx="11345529" cy="1894893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C2393598-15A6-FB4D-9438-E42591349120}"/>
                </a:ext>
              </a:extLst>
            </p:cNvPr>
            <p:cNvGrpSpPr/>
            <p:nvPr/>
          </p:nvGrpSpPr>
          <p:grpSpPr>
            <a:xfrm>
              <a:off x="2190466" y="1876784"/>
              <a:ext cx="7689637" cy="1092664"/>
              <a:chOff x="2886502" y="2442526"/>
              <a:chExt cx="7689637" cy="1092664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00F78A13-F133-1947-BDB6-82DA370957CF}"/>
                  </a:ext>
                </a:extLst>
              </p:cNvPr>
              <p:cNvSpPr/>
              <p:nvPr/>
            </p:nvSpPr>
            <p:spPr>
              <a:xfrm>
                <a:off x="5087993" y="2442526"/>
                <a:ext cx="1605578" cy="109266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600" dirty="0"/>
                  <a:t>RL</a:t>
                </a: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5BFD783-76B6-064C-8B4D-C62A61FE95CA}"/>
                  </a:ext>
                </a:extLst>
              </p:cNvPr>
              <p:cNvSpPr txBox="1"/>
              <p:nvPr/>
            </p:nvSpPr>
            <p:spPr>
              <a:xfrm>
                <a:off x="2886502" y="2696468"/>
                <a:ext cx="1382163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dirty="0"/>
                  <a:t>MDP</a:t>
                </a: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10D2D67-89B5-8745-A6C0-EB1EE9D764CC}"/>
                  </a:ext>
                </a:extLst>
              </p:cNvPr>
              <p:cNvSpPr txBox="1"/>
              <p:nvPr/>
            </p:nvSpPr>
            <p:spPr>
              <a:xfrm>
                <a:off x="7633616" y="2696469"/>
                <a:ext cx="2942523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/>
                  <a:t>Optimized Policy</a:t>
                </a:r>
              </a:p>
            </p:txBody>
          </p:sp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3D447E22-69D6-1B4E-ACF6-8CDD91B832FF}"/>
                  </a:ext>
                </a:extLst>
              </p:cNvPr>
              <p:cNvCxnSpPr>
                <a:cxnSpLocks/>
                <a:stCxn id="6" idx="3"/>
                <a:endCxn id="5" idx="1"/>
              </p:cNvCxnSpPr>
              <p:nvPr/>
            </p:nvCxnSpPr>
            <p:spPr>
              <a:xfrm>
                <a:off x="4268665" y="2988856"/>
                <a:ext cx="819328" cy="2"/>
              </a:xfrm>
              <a:prstGeom prst="straightConnector1">
                <a:avLst/>
              </a:prstGeom>
              <a:ln w="4445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D9148541-7A9C-6F46-8FB7-8B6D2D83A9A8}"/>
                  </a:ext>
                </a:extLst>
              </p:cNvPr>
              <p:cNvCxnSpPr>
                <a:cxnSpLocks/>
                <a:stCxn id="5" idx="3"/>
                <a:endCxn id="7" idx="1"/>
              </p:cNvCxnSpPr>
              <p:nvPr/>
            </p:nvCxnSpPr>
            <p:spPr>
              <a:xfrm flipV="1">
                <a:off x="6693571" y="2988857"/>
                <a:ext cx="940045" cy="1"/>
              </a:xfrm>
              <a:prstGeom prst="straightConnector1">
                <a:avLst/>
              </a:prstGeom>
              <a:ln w="444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A812ABF2-44B9-434B-B65B-FC94A36810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9250" y="1702966"/>
              <a:ext cx="1800367" cy="1440294"/>
            </a:xfrm>
            <a:prstGeom prst="rect">
              <a:avLst/>
            </a:prstGeom>
          </p:spPr>
        </p:pic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BE102A04-5B38-194E-90CF-AD6C5488B53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0198519" y="1850170"/>
              <a:ext cx="1566220" cy="1145886"/>
              <a:chOff x="4378841" y="2477386"/>
              <a:chExt cx="3182682" cy="2328530"/>
            </a:xfrm>
          </p:grpSpPr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613CBE9A-2DA9-4441-A3C1-9798E61640E9}"/>
                  </a:ext>
                </a:extLst>
              </p:cNvPr>
              <p:cNvGrpSpPr/>
              <p:nvPr/>
            </p:nvGrpSpPr>
            <p:grpSpPr>
              <a:xfrm>
                <a:off x="5784112" y="2477386"/>
                <a:ext cx="372140" cy="2328530"/>
                <a:chOff x="5784112" y="2477386"/>
                <a:chExt cx="372140" cy="2328530"/>
              </a:xfrm>
              <a:solidFill>
                <a:schemeClr val="tx1"/>
              </a:solidFill>
            </p:grpSpPr>
            <p:sp>
              <p:nvSpPr>
                <p:cNvPr id="92" name="Oval 91">
                  <a:extLst>
                    <a:ext uri="{FF2B5EF4-FFF2-40B4-BE49-F238E27FC236}">
                      <a16:creationId xmlns:a16="http://schemas.microsoft.com/office/drawing/2014/main" id="{7000B88E-2133-7040-8FD6-C531646A356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784112" y="2477386"/>
                  <a:ext cx="372140" cy="372140"/>
                </a:xfrm>
                <a:prstGeom prst="ellipse">
                  <a:avLst/>
                </a:prstGeom>
                <a:grp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3" name="Oval 92">
                  <a:extLst>
                    <a:ext uri="{FF2B5EF4-FFF2-40B4-BE49-F238E27FC236}">
                      <a16:creationId xmlns:a16="http://schemas.microsoft.com/office/drawing/2014/main" id="{936F89FD-7BC5-0C40-9AE5-58F01D6F72A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784112" y="3129516"/>
                  <a:ext cx="372140" cy="372140"/>
                </a:xfrm>
                <a:prstGeom prst="ellipse">
                  <a:avLst/>
                </a:prstGeom>
                <a:grp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4" name="Oval 93">
                  <a:extLst>
                    <a:ext uri="{FF2B5EF4-FFF2-40B4-BE49-F238E27FC236}">
                      <a16:creationId xmlns:a16="http://schemas.microsoft.com/office/drawing/2014/main" id="{E7CC3329-5689-E440-BF4D-5838CF003E4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784112" y="3781646"/>
                  <a:ext cx="372140" cy="372140"/>
                </a:xfrm>
                <a:prstGeom prst="ellipse">
                  <a:avLst/>
                </a:prstGeom>
                <a:grp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5" name="Oval 94">
                  <a:extLst>
                    <a:ext uri="{FF2B5EF4-FFF2-40B4-BE49-F238E27FC236}">
                      <a16:creationId xmlns:a16="http://schemas.microsoft.com/office/drawing/2014/main" id="{652D8CA1-2C96-D041-AB0A-00AEA2D344E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784112" y="4433776"/>
                  <a:ext cx="372140" cy="372140"/>
                </a:xfrm>
                <a:prstGeom prst="ellipse">
                  <a:avLst/>
                </a:prstGeom>
                <a:grp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65" name="Group 64">
                <a:extLst>
                  <a:ext uri="{FF2B5EF4-FFF2-40B4-BE49-F238E27FC236}">
                    <a16:creationId xmlns:a16="http://schemas.microsoft.com/office/drawing/2014/main" id="{885E6C91-5746-D346-A1C4-C2321ACE96A0}"/>
                  </a:ext>
                </a:extLst>
              </p:cNvPr>
              <p:cNvGrpSpPr/>
              <p:nvPr/>
            </p:nvGrpSpPr>
            <p:grpSpPr>
              <a:xfrm>
                <a:off x="4378841" y="2849526"/>
                <a:ext cx="372140" cy="1676400"/>
                <a:chOff x="3747976" y="3019646"/>
                <a:chExt cx="372140" cy="1676400"/>
              </a:xfrm>
              <a:solidFill>
                <a:schemeClr val="tx1"/>
              </a:solidFill>
            </p:grpSpPr>
            <p:sp>
              <p:nvSpPr>
                <p:cNvPr id="89" name="Oval 88">
                  <a:extLst>
                    <a:ext uri="{FF2B5EF4-FFF2-40B4-BE49-F238E27FC236}">
                      <a16:creationId xmlns:a16="http://schemas.microsoft.com/office/drawing/2014/main" id="{DD0FE576-789A-2C47-B6C9-75813124011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747976" y="3019646"/>
                  <a:ext cx="372140" cy="372140"/>
                </a:xfrm>
                <a:prstGeom prst="ellipse">
                  <a:avLst/>
                </a:prstGeom>
                <a:grp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0" name="Oval 89">
                  <a:extLst>
                    <a:ext uri="{FF2B5EF4-FFF2-40B4-BE49-F238E27FC236}">
                      <a16:creationId xmlns:a16="http://schemas.microsoft.com/office/drawing/2014/main" id="{CF016A25-FD15-1740-AABF-59B75A40704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747976" y="3671776"/>
                  <a:ext cx="372140" cy="372140"/>
                </a:xfrm>
                <a:prstGeom prst="ellipse">
                  <a:avLst/>
                </a:prstGeom>
                <a:grp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1" name="Oval 90">
                  <a:extLst>
                    <a:ext uri="{FF2B5EF4-FFF2-40B4-BE49-F238E27FC236}">
                      <a16:creationId xmlns:a16="http://schemas.microsoft.com/office/drawing/2014/main" id="{2B465D09-AA0C-D74F-9CCE-F0E98DE8943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747976" y="4323906"/>
                  <a:ext cx="372140" cy="372140"/>
                </a:xfrm>
                <a:prstGeom prst="ellipse">
                  <a:avLst/>
                </a:prstGeom>
                <a:grp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66" name="Group 65">
                <a:extLst>
                  <a:ext uri="{FF2B5EF4-FFF2-40B4-BE49-F238E27FC236}">
                    <a16:creationId xmlns:a16="http://schemas.microsoft.com/office/drawing/2014/main" id="{B4A79A09-971F-CC4A-8D3A-D18E6DB90DEE}"/>
                  </a:ext>
                </a:extLst>
              </p:cNvPr>
              <p:cNvGrpSpPr/>
              <p:nvPr/>
            </p:nvGrpSpPr>
            <p:grpSpPr>
              <a:xfrm>
                <a:off x="7189383" y="3175591"/>
                <a:ext cx="372140" cy="1024270"/>
                <a:chOff x="7542029" y="3129516"/>
                <a:chExt cx="372140" cy="1024270"/>
              </a:xfrm>
              <a:solidFill>
                <a:schemeClr val="tx1"/>
              </a:solidFill>
            </p:grpSpPr>
            <p:sp>
              <p:nvSpPr>
                <p:cNvPr id="87" name="Oval 86">
                  <a:extLst>
                    <a:ext uri="{FF2B5EF4-FFF2-40B4-BE49-F238E27FC236}">
                      <a16:creationId xmlns:a16="http://schemas.microsoft.com/office/drawing/2014/main" id="{DAB30E76-6631-F74D-A7A0-AA1F4C6C279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542029" y="3129516"/>
                  <a:ext cx="372140" cy="372140"/>
                </a:xfrm>
                <a:prstGeom prst="ellipse">
                  <a:avLst/>
                </a:prstGeom>
                <a:grp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8" name="Oval 87">
                  <a:extLst>
                    <a:ext uri="{FF2B5EF4-FFF2-40B4-BE49-F238E27FC236}">
                      <a16:creationId xmlns:a16="http://schemas.microsoft.com/office/drawing/2014/main" id="{74EE29A1-C4D9-FC47-8EC8-E7C6E3F7EF6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542029" y="3781646"/>
                  <a:ext cx="372140" cy="372140"/>
                </a:xfrm>
                <a:prstGeom prst="ellipse">
                  <a:avLst/>
                </a:prstGeom>
                <a:grp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67" name="Straight Arrow Connector 66">
                <a:extLst>
                  <a:ext uri="{FF2B5EF4-FFF2-40B4-BE49-F238E27FC236}">
                    <a16:creationId xmlns:a16="http://schemas.microsoft.com/office/drawing/2014/main" id="{18402682-8610-C344-9DE4-84063202BC77}"/>
                  </a:ext>
                </a:extLst>
              </p:cNvPr>
              <p:cNvCxnSpPr>
                <a:stCxn id="89" idx="6"/>
                <a:endCxn id="92" idx="2"/>
              </p:cNvCxnSpPr>
              <p:nvPr/>
            </p:nvCxnSpPr>
            <p:spPr>
              <a:xfrm flipV="1">
                <a:off x="4750981" y="2663456"/>
                <a:ext cx="1033131" cy="37214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Arrow Connector 67">
                <a:extLst>
                  <a:ext uri="{FF2B5EF4-FFF2-40B4-BE49-F238E27FC236}">
                    <a16:creationId xmlns:a16="http://schemas.microsoft.com/office/drawing/2014/main" id="{27C0A570-258E-F642-BA50-4224E8C7FD31}"/>
                  </a:ext>
                </a:extLst>
              </p:cNvPr>
              <p:cNvCxnSpPr>
                <a:stCxn id="89" idx="6"/>
                <a:endCxn id="93" idx="2"/>
              </p:cNvCxnSpPr>
              <p:nvPr/>
            </p:nvCxnSpPr>
            <p:spPr>
              <a:xfrm>
                <a:off x="4750981" y="3035596"/>
                <a:ext cx="1033131" cy="27999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Arrow Connector 68">
                <a:extLst>
                  <a:ext uri="{FF2B5EF4-FFF2-40B4-BE49-F238E27FC236}">
                    <a16:creationId xmlns:a16="http://schemas.microsoft.com/office/drawing/2014/main" id="{0619F45E-58AE-4946-B3BD-A08D428C3DD7}"/>
                  </a:ext>
                </a:extLst>
              </p:cNvPr>
              <p:cNvCxnSpPr>
                <a:stCxn id="89" idx="6"/>
                <a:endCxn id="94" idx="2"/>
              </p:cNvCxnSpPr>
              <p:nvPr/>
            </p:nvCxnSpPr>
            <p:spPr>
              <a:xfrm>
                <a:off x="4750981" y="3035596"/>
                <a:ext cx="1033131" cy="93212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Arrow Connector 69">
                <a:extLst>
                  <a:ext uri="{FF2B5EF4-FFF2-40B4-BE49-F238E27FC236}">
                    <a16:creationId xmlns:a16="http://schemas.microsoft.com/office/drawing/2014/main" id="{EA3F3586-E2A1-4049-8958-10625BE895A6}"/>
                  </a:ext>
                </a:extLst>
              </p:cNvPr>
              <p:cNvCxnSpPr>
                <a:cxnSpLocks/>
                <a:stCxn id="89" idx="6"/>
                <a:endCxn id="95" idx="2"/>
              </p:cNvCxnSpPr>
              <p:nvPr/>
            </p:nvCxnSpPr>
            <p:spPr>
              <a:xfrm>
                <a:off x="4750981" y="3035596"/>
                <a:ext cx="1033131" cy="158425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Arrow Connector 70">
                <a:extLst>
                  <a:ext uri="{FF2B5EF4-FFF2-40B4-BE49-F238E27FC236}">
                    <a16:creationId xmlns:a16="http://schemas.microsoft.com/office/drawing/2014/main" id="{03574162-C3A9-2C48-B423-33655D3DAAB8}"/>
                  </a:ext>
                </a:extLst>
              </p:cNvPr>
              <p:cNvCxnSpPr>
                <a:cxnSpLocks/>
                <a:stCxn id="92" idx="6"/>
                <a:endCxn id="87" idx="2"/>
              </p:cNvCxnSpPr>
              <p:nvPr/>
            </p:nvCxnSpPr>
            <p:spPr>
              <a:xfrm>
                <a:off x="6156252" y="2663456"/>
                <a:ext cx="1033131" cy="69820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Arrow Connector 71">
                <a:extLst>
                  <a:ext uri="{FF2B5EF4-FFF2-40B4-BE49-F238E27FC236}">
                    <a16:creationId xmlns:a16="http://schemas.microsoft.com/office/drawing/2014/main" id="{E0EC2D08-8D47-0A42-BA60-385BC8CA6D5C}"/>
                  </a:ext>
                </a:extLst>
              </p:cNvPr>
              <p:cNvCxnSpPr>
                <a:cxnSpLocks/>
                <a:stCxn id="92" idx="6"/>
                <a:endCxn id="88" idx="2"/>
              </p:cNvCxnSpPr>
              <p:nvPr/>
            </p:nvCxnSpPr>
            <p:spPr>
              <a:xfrm>
                <a:off x="6156252" y="2663456"/>
                <a:ext cx="1033131" cy="135033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Arrow Connector 72">
                <a:extLst>
                  <a:ext uri="{FF2B5EF4-FFF2-40B4-BE49-F238E27FC236}">
                    <a16:creationId xmlns:a16="http://schemas.microsoft.com/office/drawing/2014/main" id="{172E8582-A655-104A-BAFE-31565FEDD632}"/>
                  </a:ext>
                </a:extLst>
              </p:cNvPr>
              <p:cNvCxnSpPr>
                <a:cxnSpLocks/>
                <a:stCxn id="91" idx="6"/>
                <a:endCxn id="95" idx="2"/>
              </p:cNvCxnSpPr>
              <p:nvPr/>
            </p:nvCxnSpPr>
            <p:spPr>
              <a:xfrm>
                <a:off x="4750981" y="4339856"/>
                <a:ext cx="1033131" cy="27999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Arrow Connector 73">
                <a:extLst>
                  <a:ext uri="{FF2B5EF4-FFF2-40B4-BE49-F238E27FC236}">
                    <a16:creationId xmlns:a16="http://schemas.microsoft.com/office/drawing/2014/main" id="{A12EC342-D574-E94C-9EEF-401607CC6009}"/>
                  </a:ext>
                </a:extLst>
              </p:cNvPr>
              <p:cNvCxnSpPr>
                <a:cxnSpLocks/>
                <a:stCxn id="91" idx="6"/>
                <a:endCxn id="94" idx="2"/>
              </p:cNvCxnSpPr>
              <p:nvPr/>
            </p:nvCxnSpPr>
            <p:spPr>
              <a:xfrm flipV="1">
                <a:off x="4750981" y="3967716"/>
                <a:ext cx="1033131" cy="37214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Arrow Connector 74">
                <a:extLst>
                  <a:ext uri="{FF2B5EF4-FFF2-40B4-BE49-F238E27FC236}">
                    <a16:creationId xmlns:a16="http://schemas.microsoft.com/office/drawing/2014/main" id="{4A4844B6-F741-454D-9393-6D43FB5153F8}"/>
                  </a:ext>
                </a:extLst>
              </p:cNvPr>
              <p:cNvCxnSpPr>
                <a:cxnSpLocks/>
                <a:stCxn id="91" idx="6"/>
                <a:endCxn id="93" idx="2"/>
              </p:cNvCxnSpPr>
              <p:nvPr/>
            </p:nvCxnSpPr>
            <p:spPr>
              <a:xfrm flipV="1">
                <a:off x="4750981" y="3315586"/>
                <a:ext cx="1033131" cy="102427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Arrow Connector 75">
                <a:extLst>
                  <a:ext uri="{FF2B5EF4-FFF2-40B4-BE49-F238E27FC236}">
                    <a16:creationId xmlns:a16="http://schemas.microsoft.com/office/drawing/2014/main" id="{2B2961C8-04C0-544E-8A43-A203B141A9C7}"/>
                  </a:ext>
                </a:extLst>
              </p:cNvPr>
              <p:cNvCxnSpPr>
                <a:cxnSpLocks/>
                <a:stCxn id="91" idx="6"/>
                <a:endCxn id="92" idx="2"/>
              </p:cNvCxnSpPr>
              <p:nvPr/>
            </p:nvCxnSpPr>
            <p:spPr>
              <a:xfrm flipV="1">
                <a:off x="4750981" y="2663456"/>
                <a:ext cx="1033131" cy="167640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Arrow Connector 76">
                <a:extLst>
                  <a:ext uri="{FF2B5EF4-FFF2-40B4-BE49-F238E27FC236}">
                    <a16:creationId xmlns:a16="http://schemas.microsoft.com/office/drawing/2014/main" id="{7D16EBF0-C2E5-AA4F-8049-6F7F37980719}"/>
                  </a:ext>
                </a:extLst>
              </p:cNvPr>
              <p:cNvCxnSpPr>
                <a:cxnSpLocks/>
                <a:stCxn id="95" idx="6"/>
                <a:endCxn id="88" idx="2"/>
              </p:cNvCxnSpPr>
              <p:nvPr/>
            </p:nvCxnSpPr>
            <p:spPr>
              <a:xfrm flipV="1">
                <a:off x="6156252" y="4013791"/>
                <a:ext cx="1033131" cy="60605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Arrow Connector 77">
                <a:extLst>
                  <a:ext uri="{FF2B5EF4-FFF2-40B4-BE49-F238E27FC236}">
                    <a16:creationId xmlns:a16="http://schemas.microsoft.com/office/drawing/2014/main" id="{83E645BA-F62B-844C-8C84-A5853A893A85}"/>
                  </a:ext>
                </a:extLst>
              </p:cNvPr>
              <p:cNvCxnSpPr>
                <a:cxnSpLocks/>
                <a:stCxn id="95" idx="6"/>
                <a:endCxn id="87" idx="2"/>
              </p:cNvCxnSpPr>
              <p:nvPr/>
            </p:nvCxnSpPr>
            <p:spPr>
              <a:xfrm flipV="1">
                <a:off x="6156252" y="3361661"/>
                <a:ext cx="1033131" cy="125818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Arrow Connector 78">
                <a:extLst>
                  <a:ext uri="{FF2B5EF4-FFF2-40B4-BE49-F238E27FC236}">
                    <a16:creationId xmlns:a16="http://schemas.microsoft.com/office/drawing/2014/main" id="{3A554FCB-33FB-3D42-B6D3-47096218DD30}"/>
                  </a:ext>
                </a:extLst>
              </p:cNvPr>
              <p:cNvCxnSpPr>
                <a:cxnSpLocks/>
                <a:stCxn id="90" idx="6"/>
                <a:endCxn id="92" idx="2"/>
              </p:cNvCxnSpPr>
              <p:nvPr/>
            </p:nvCxnSpPr>
            <p:spPr>
              <a:xfrm flipV="1">
                <a:off x="4750981" y="2663456"/>
                <a:ext cx="1033131" cy="102427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Arrow Connector 79">
                <a:extLst>
                  <a:ext uri="{FF2B5EF4-FFF2-40B4-BE49-F238E27FC236}">
                    <a16:creationId xmlns:a16="http://schemas.microsoft.com/office/drawing/2014/main" id="{F1241023-5687-5A42-8518-679518E9D32E}"/>
                  </a:ext>
                </a:extLst>
              </p:cNvPr>
              <p:cNvCxnSpPr>
                <a:cxnSpLocks/>
                <a:stCxn id="90" idx="6"/>
                <a:endCxn id="93" idx="2"/>
              </p:cNvCxnSpPr>
              <p:nvPr/>
            </p:nvCxnSpPr>
            <p:spPr>
              <a:xfrm flipV="1">
                <a:off x="4750981" y="3315586"/>
                <a:ext cx="1033131" cy="37214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Arrow Connector 80">
                <a:extLst>
                  <a:ext uri="{FF2B5EF4-FFF2-40B4-BE49-F238E27FC236}">
                    <a16:creationId xmlns:a16="http://schemas.microsoft.com/office/drawing/2014/main" id="{DF5FC63A-E592-6343-80A5-8A189CA8D034}"/>
                  </a:ext>
                </a:extLst>
              </p:cNvPr>
              <p:cNvCxnSpPr>
                <a:cxnSpLocks/>
                <a:stCxn id="90" idx="6"/>
                <a:endCxn id="94" idx="2"/>
              </p:cNvCxnSpPr>
              <p:nvPr/>
            </p:nvCxnSpPr>
            <p:spPr>
              <a:xfrm>
                <a:off x="4750981" y="3687726"/>
                <a:ext cx="1033131" cy="27999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Arrow Connector 81">
                <a:extLst>
                  <a:ext uri="{FF2B5EF4-FFF2-40B4-BE49-F238E27FC236}">
                    <a16:creationId xmlns:a16="http://schemas.microsoft.com/office/drawing/2014/main" id="{3B492707-6258-744F-8B09-1DF950AF5413}"/>
                  </a:ext>
                </a:extLst>
              </p:cNvPr>
              <p:cNvCxnSpPr>
                <a:cxnSpLocks/>
                <a:endCxn id="95" idx="2"/>
              </p:cNvCxnSpPr>
              <p:nvPr/>
            </p:nvCxnSpPr>
            <p:spPr>
              <a:xfrm>
                <a:off x="4750981" y="3687726"/>
                <a:ext cx="1033131" cy="93212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Arrow Connector 82">
                <a:extLst>
                  <a:ext uri="{FF2B5EF4-FFF2-40B4-BE49-F238E27FC236}">
                    <a16:creationId xmlns:a16="http://schemas.microsoft.com/office/drawing/2014/main" id="{B462A0B4-40A7-D249-9563-69A0FF907EE7}"/>
                  </a:ext>
                </a:extLst>
              </p:cNvPr>
              <p:cNvCxnSpPr>
                <a:cxnSpLocks/>
                <a:stCxn id="93" idx="6"/>
                <a:endCxn id="87" idx="2"/>
              </p:cNvCxnSpPr>
              <p:nvPr/>
            </p:nvCxnSpPr>
            <p:spPr>
              <a:xfrm>
                <a:off x="6156252" y="3315586"/>
                <a:ext cx="1033131" cy="4607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Arrow Connector 83">
                <a:extLst>
                  <a:ext uri="{FF2B5EF4-FFF2-40B4-BE49-F238E27FC236}">
                    <a16:creationId xmlns:a16="http://schemas.microsoft.com/office/drawing/2014/main" id="{6213A190-E4D7-454A-9573-E90C87CAC6A7}"/>
                  </a:ext>
                </a:extLst>
              </p:cNvPr>
              <p:cNvCxnSpPr>
                <a:cxnSpLocks/>
                <a:stCxn id="93" idx="6"/>
                <a:endCxn id="88" idx="2"/>
              </p:cNvCxnSpPr>
              <p:nvPr/>
            </p:nvCxnSpPr>
            <p:spPr>
              <a:xfrm>
                <a:off x="6156252" y="3315586"/>
                <a:ext cx="1033131" cy="69820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Arrow Connector 84">
                <a:extLst>
                  <a:ext uri="{FF2B5EF4-FFF2-40B4-BE49-F238E27FC236}">
                    <a16:creationId xmlns:a16="http://schemas.microsoft.com/office/drawing/2014/main" id="{DD88FD6E-F6C5-4C4D-B429-FC5BA263094A}"/>
                  </a:ext>
                </a:extLst>
              </p:cNvPr>
              <p:cNvCxnSpPr>
                <a:cxnSpLocks/>
                <a:stCxn id="94" idx="6"/>
                <a:endCxn id="88" idx="2"/>
              </p:cNvCxnSpPr>
              <p:nvPr/>
            </p:nvCxnSpPr>
            <p:spPr>
              <a:xfrm>
                <a:off x="6156252" y="3967716"/>
                <a:ext cx="1033131" cy="4607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Arrow Connector 85">
                <a:extLst>
                  <a:ext uri="{FF2B5EF4-FFF2-40B4-BE49-F238E27FC236}">
                    <a16:creationId xmlns:a16="http://schemas.microsoft.com/office/drawing/2014/main" id="{CC96AC16-7C57-AB44-9522-E27F94231AAE}"/>
                  </a:ext>
                </a:extLst>
              </p:cNvPr>
              <p:cNvCxnSpPr>
                <a:cxnSpLocks/>
                <a:stCxn id="94" idx="6"/>
                <a:endCxn id="87" idx="2"/>
              </p:cNvCxnSpPr>
              <p:nvPr/>
            </p:nvCxnSpPr>
            <p:spPr>
              <a:xfrm flipV="1">
                <a:off x="6156252" y="3361661"/>
                <a:ext cx="1033131" cy="60605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F2EBAF0A-A28A-3140-BC8D-CCFCCE4E3D10}"/>
                </a:ext>
              </a:extLst>
            </p:cNvPr>
            <p:cNvSpPr/>
            <p:nvPr/>
          </p:nvSpPr>
          <p:spPr>
            <a:xfrm>
              <a:off x="419210" y="1406773"/>
              <a:ext cx="2984935" cy="1894893"/>
            </a:xfrm>
            <a:prstGeom prst="ellipse">
              <a:avLst/>
            </a:prstGeom>
            <a:noFill/>
            <a:ln w="444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C655702B-6B84-AB4B-BBE3-E0E0FF5057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Challenges in the Verification of Reinforcement Learning Algorithms </a:t>
            </a:r>
            <a:endParaRPr lang="de-DE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9A795EF4-6A29-E845-9972-C42652FE43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/>
              <a:t>Prof. Dr.-Ing. habil. Alois Christian Knoll</a:t>
            </a:r>
            <a:endParaRPr lang="en-GB" dirty="0"/>
          </a:p>
        </p:txBody>
      </p:sp>
      <p:sp>
        <p:nvSpPr>
          <p:cNvPr id="54" name="Date Placeholder 8">
            <a:extLst>
              <a:ext uri="{FF2B5EF4-FFF2-40B4-BE49-F238E27FC236}">
                <a16:creationId xmlns:a16="http://schemas.microsoft.com/office/drawing/2014/main" id="{7DC53881-7AE1-A643-B4DF-D9F07DF757E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Verifiable Properties</a:t>
            </a:r>
          </a:p>
        </p:txBody>
      </p:sp>
    </p:spTree>
    <p:extLst>
      <p:ext uri="{BB962C8B-B14F-4D97-AF65-F5344CB8AC3E}">
        <p14:creationId xmlns:p14="http://schemas.microsoft.com/office/powerpoint/2010/main" val="23211667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258</TotalTime>
  <Words>3086</Words>
  <Application>Microsoft Macintosh PowerPoint</Application>
  <PresentationFormat>Widescreen</PresentationFormat>
  <Paragraphs>858</Paragraphs>
  <Slides>60</Slides>
  <Notes>1</Notes>
  <HiddenSlides>11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70" baseType="lpstr">
      <vt:lpstr>Calibri </vt:lpstr>
      <vt:lpstr>Fira Mono</vt:lpstr>
      <vt:lpstr>Arial</vt:lpstr>
      <vt:lpstr>Calibri</vt:lpstr>
      <vt:lpstr>Calibri Light</vt:lpstr>
      <vt:lpstr>Cambria Math</vt:lpstr>
      <vt:lpstr>Mangal</vt:lpstr>
      <vt:lpstr>PT Mono</vt:lpstr>
      <vt:lpstr>Wingdings</vt:lpstr>
      <vt:lpstr>Office Theme</vt:lpstr>
      <vt:lpstr>PowerPoint Presentation</vt:lpstr>
      <vt:lpstr>Testing does not suffice</vt:lpstr>
      <vt:lpstr>Testing does not suffice</vt:lpstr>
      <vt:lpstr>Topics</vt:lpstr>
      <vt:lpstr>Models become too complex!</vt:lpstr>
      <vt:lpstr>Adversarial Examples</vt:lpstr>
      <vt:lpstr>Safe and Fast Exploration</vt:lpstr>
      <vt:lpstr>Optimization vs Safety</vt:lpstr>
      <vt:lpstr>Model Verification</vt:lpstr>
      <vt:lpstr>Policy Verification</vt:lpstr>
      <vt:lpstr>Code Verification</vt:lpstr>
      <vt:lpstr>Algorithm Verification</vt:lpstr>
      <vt:lpstr>Runtime Verification</vt:lpstr>
      <vt:lpstr>PowerPoint Presentation</vt:lpstr>
      <vt:lpstr>Approaches</vt:lpstr>
      <vt:lpstr>Comparison</vt:lpstr>
      <vt:lpstr>Overview of Model checking </vt:lpstr>
      <vt:lpstr>Model checking problem in Propositional logic </vt:lpstr>
      <vt:lpstr>Temporal logic</vt:lpstr>
      <vt:lpstr>Approaches for temporal logics</vt:lpstr>
      <vt:lpstr>CTL: Example</vt:lpstr>
      <vt:lpstr>LTL Example</vt:lpstr>
      <vt:lpstr>Probabilistic Model checking for MDPs </vt:lpstr>
      <vt:lpstr>Probabilistic Model checking for MPDs in PCTL </vt:lpstr>
      <vt:lpstr>Probabilistic Model checking for MPDs in pLTL </vt:lpstr>
      <vt:lpstr>Probabilistic Model Checking Tool : PRISM</vt:lpstr>
      <vt:lpstr>PowerPoint Presentation</vt:lpstr>
      <vt:lpstr>State to Action Verification in Q-Learning</vt:lpstr>
      <vt:lpstr>State to Action Verification in Q-Learning</vt:lpstr>
      <vt:lpstr>Verification of a Policy</vt:lpstr>
      <vt:lpstr>Verification of a Policy</vt:lpstr>
      <vt:lpstr>PowerPoint Presentation</vt:lpstr>
      <vt:lpstr>Simple Neural Network</vt:lpstr>
      <vt:lpstr>PowerPoint Presentation</vt:lpstr>
      <vt:lpstr>Case Splitting to make it linear</vt:lpstr>
      <vt:lpstr>1. Split and Rewrite Equations</vt:lpstr>
      <vt:lpstr>2. Find assignment for new set of equations</vt:lpstr>
      <vt:lpstr>2. Find assignment for new set of equations</vt:lpstr>
      <vt:lpstr>2. Find assignment for new set of equations</vt:lpstr>
      <vt:lpstr>2. Find assignment for new set of equations</vt:lpstr>
      <vt:lpstr>2. Find assignment for new set of equations</vt:lpstr>
      <vt:lpstr>Final Result</vt:lpstr>
      <vt:lpstr>Problems</vt:lpstr>
      <vt:lpstr>“Safe Reinforcement Learning via Formal Methods”</vt:lpstr>
      <vt:lpstr>“Safe Reinforcement Learning via Formal Methods”</vt:lpstr>
      <vt:lpstr>PowerPoint Presentation</vt:lpstr>
      <vt:lpstr>Hybrid Program α </vt:lpstr>
      <vt:lpstr>Differential Dynamic Logic dL</vt:lpstr>
      <vt:lpstr>Full specification dL formula</vt:lpstr>
      <vt:lpstr>Controller and Model Monitor</vt:lpstr>
      <vt:lpstr>Controller Monitor CM</vt:lpstr>
      <vt:lpstr>Controller Monitor Example</vt:lpstr>
      <vt:lpstr>Model Monitor MM</vt:lpstr>
      <vt:lpstr>Controller Monitor Example</vt:lpstr>
      <vt:lpstr>Algorithm</vt:lpstr>
      <vt:lpstr>ModelPlex</vt:lpstr>
      <vt:lpstr>ModelPlex</vt:lpstr>
      <vt:lpstr>Summary</vt:lpstr>
      <vt:lpstr>Does it make 100% fail prove?</vt:lpstr>
      <vt:lpstr>Literature</vt:lpstr>
    </vt:vector>
  </TitlesOfParts>
  <Company/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Sina Shafaei</dc:creator>
  <cp:lastModifiedBy>Filip, Rene</cp:lastModifiedBy>
  <cp:revision>36</cp:revision>
  <dcterms:created xsi:type="dcterms:W3CDTF">2018-04-13T13:40:30Z</dcterms:created>
  <dcterms:modified xsi:type="dcterms:W3CDTF">2018-07-24T11:48:27Z</dcterms:modified>
</cp:coreProperties>
</file>